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45"/>
  </p:notesMasterIdLst>
  <p:sldIdLst>
    <p:sldId id="256" r:id="rId2"/>
    <p:sldId id="338" r:id="rId3"/>
    <p:sldId id="339" r:id="rId4"/>
    <p:sldId id="340" r:id="rId5"/>
    <p:sldId id="341" r:id="rId6"/>
    <p:sldId id="348" r:id="rId7"/>
    <p:sldId id="342" r:id="rId8"/>
    <p:sldId id="353" r:id="rId9"/>
    <p:sldId id="354" r:id="rId10"/>
    <p:sldId id="355" r:id="rId11"/>
    <p:sldId id="356" r:id="rId12"/>
    <p:sldId id="357" r:id="rId13"/>
    <p:sldId id="358" r:id="rId14"/>
    <p:sldId id="343" r:id="rId15"/>
    <p:sldId id="344" r:id="rId16"/>
    <p:sldId id="345" r:id="rId17"/>
    <p:sldId id="346" r:id="rId18"/>
    <p:sldId id="347" r:id="rId19"/>
    <p:sldId id="359" r:id="rId20"/>
    <p:sldId id="360" r:id="rId21"/>
    <p:sldId id="363" r:id="rId22"/>
    <p:sldId id="361" r:id="rId23"/>
    <p:sldId id="364" r:id="rId24"/>
    <p:sldId id="362" r:id="rId25"/>
    <p:sldId id="365" r:id="rId26"/>
    <p:sldId id="349" r:id="rId27"/>
    <p:sldId id="415" r:id="rId28"/>
    <p:sldId id="494" r:id="rId29"/>
    <p:sldId id="413" r:id="rId30"/>
    <p:sldId id="495" r:id="rId31"/>
    <p:sldId id="497" r:id="rId32"/>
    <p:sldId id="499" r:id="rId33"/>
    <p:sldId id="500" r:id="rId34"/>
    <p:sldId id="501" r:id="rId35"/>
    <p:sldId id="502" r:id="rId36"/>
    <p:sldId id="498" r:id="rId37"/>
    <p:sldId id="503" r:id="rId38"/>
    <p:sldId id="504" r:id="rId39"/>
    <p:sldId id="505" r:id="rId40"/>
    <p:sldId id="506" r:id="rId41"/>
    <p:sldId id="507" r:id="rId42"/>
    <p:sldId id="508" r:id="rId43"/>
    <p:sldId id="50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94351" autoAdjust="0"/>
  </p:normalViewPr>
  <p:slideViewPr>
    <p:cSldViewPr>
      <p:cViewPr varScale="1">
        <p:scale>
          <a:sx n="129" d="100"/>
          <a:sy n="129" d="100"/>
        </p:scale>
        <p:origin x="1600"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69ECE-3D5C-43E2-ADDC-FBA21FA1B2BE}" type="datetimeFigureOut">
              <a:rPr lang="en-US" smtClean="0"/>
              <a:t>9/11/2023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8A9F-7530-43D9-ACEB-FBFFF09E042B}" type="slidenum">
              <a:rPr lang="en-US" smtClean="0"/>
              <a:t>‹#›</a:t>
            </a:fld>
            <a:endParaRPr lang="en-US"/>
          </a:p>
        </p:txBody>
      </p:sp>
    </p:spTree>
    <p:extLst>
      <p:ext uri="{BB962C8B-B14F-4D97-AF65-F5344CB8AC3E}">
        <p14:creationId xmlns:p14="http://schemas.microsoft.com/office/powerpoint/2010/main" val="88397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48A9F-7530-43D9-ACEB-FBFFF09E042B}" type="slidenum">
              <a:rPr lang="en-US" smtClean="0"/>
              <a:t>2</a:t>
            </a:fld>
            <a:endParaRPr lang="en-US"/>
          </a:p>
        </p:txBody>
      </p:sp>
    </p:spTree>
    <p:extLst>
      <p:ext uri="{BB962C8B-B14F-4D97-AF65-F5344CB8AC3E}">
        <p14:creationId xmlns:p14="http://schemas.microsoft.com/office/powerpoint/2010/main" val="6536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name of</a:t>
            </a:r>
            <a:r>
              <a:rPr lang="en-US" baseline="0" dirty="0"/>
              <a:t> the register that contains the address of the current instruction?</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27</a:t>
            </a:fld>
            <a:endParaRPr lang="en-US"/>
          </a:p>
        </p:txBody>
      </p:sp>
    </p:spTree>
    <p:extLst>
      <p:ext uri="{BB962C8B-B14F-4D97-AF65-F5344CB8AC3E}">
        <p14:creationId xmlns:p14="http://schemas.microsoft.com/office/powerpoint/2010/main" val="315841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2498817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9494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64133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CB03EA0-2F37-4F62-93D1-61BCD1BEDED7}"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29395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4259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36103540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8688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03EA0-2F37-4F62-93D1-61BCD1BEDED7}"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281532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03EA0-2F37-4F62-93D1-61BCD1BEDED7}"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670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03EA0-2F37-4F62-93D1-61BCD1BEDED7}"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2498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03EA0-2F37-4F62-93D1-61BCD1BEDED7}"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13624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03EA0-2F37-4F62-93D1-61BCD1BEDED7}"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79966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03EA0-2F37-4F62-93D1-61BCD1BEDED7}"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295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6CB03EA0-2F37-4F62-93D1-61BCD1BEDED7}" type="datetimeFigureOut">
              <a:rPr lang="en-US" smtClean="0"/>
              <a:t>9/11/2023</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75ECBC2B-047C-4DA3-A87D-9C137F3EDB9B}" type="slidenum">
              <a:rPr lang="en-US" smtClean="0"/>
              <a:t>‹#›</a:t>
            </a:fld>
            <a:endParaRPr lang="en-US"/>
          </a:p>
        </p:txBody>
      </p:sp>
    </p:spTree>
    <p:extLst>
      <p:ext uri="{BB962C8B-B14F-4D97-AF65-F5344CB8AC3E}">
        <p14:creationId xmlns:p14="http://schemas.microsoft.com/office/powerpoint/2010/main" val="40377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6CB03EA0-2F37-4F62-93D1-61BCD1BEDED7}" type="datetimeFigureOut">
              <a:rPr lang="en-US" smtClean="0"/>
              <a:t>9/11/2023</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75ECBC2B-047C-4DA3-A87D-9C137F3EDB9B}" type="slidenum">
              <a:rPr lang="en-US" smtClean="0"/>
              <a:t>‹#›</a:t>
            </a:fld>
            <a:endParaRPr lang="en-US"/>
          </a:p>
        </p:txBody>
      </p:sp>
    </p:spTree>
    <p:extLst>
      <p:ext uri="{BB962C8B-B14F-4D97-AF65-F5344CB8AC3E}">
        <p14:creationId xmlns:p14="http://schemas.microsoft.com/office/powerpoint/2010/main" val="207120067"/>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creativecommons.org/licenses/by-nc/3.0/" TargetMode="External"/><Relationship Id="rId4" Type="http://schemas.openxmlformats.org/officeDocument/2006/relationships/hyperlink" Target="http://pngimg.com/download/77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Computers</a:t>
            </a:r>
          </a:p>
        </p:txBody>
      </p:sp>
      <p:sp>
        <p:nvSpPr>
          <p:cNvPr id="3" name="Subtitle 2"/>
          <p:cNvSpPr>
            <a:spLocks noGrp="1"/>
          </p:cNvSpPr>
          <p:nvPr>
            <p:ph type="subTitle" idx="1"/>
          </p:nvPr>
        </p:nvSpPr>
        <p:spPr/>
        <p:txBody>
          <a:bodyPr>
            <a:noAutofit/>
          </a:bodyPr>
          <a:lstStyle/>
          <a:p>
            <a:r>
              <a:rPr lang="en-US" b="1" dirty="0"/>
              <a:t>UT LAW 379M</a:t>
            </a:r>
          </a:p>
          <a:p>
            <a:r>
              <a:rPr lang="en-US" b="1"/>
              <a:t>Fall 2023</a:t>
            </a:r>
            <a:endParaRPr lang="en-US" b="1" dirty="0"/>
          </a:p>
          <a:p>
            <a:r>
              <a:rPr lang="en-US" dirty="0"/>
              <a:t>Lecture Notes</a:t>
            </a:r>
          </a:p>
        </p:txBody>
      </p:sp>
    </p:spTree>
    <p:extLst>
      <p:ext uri="{BB962C8B-B14F-4D97-AF65-F5344CB8AC3E}">
        <p14:creationId xmlns:p14="http://schemas.microsoft.com/office/powerpoint/2010/main" val="166104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A51E-CB09-4F40-B71F-AABD4DF302C0}"/>
              </a:ext>
            </a:extLst>
          </p:cNvPr>
          <p:cNvSpPr>
            <a:spLocks noGrp="1"/>
          </p:cNvSpPr>
          <p:nvPr>
            <p:ph type="title"/>
          </p:nvPr>
        </p:nvSpPr>
        <p:spPr/>
        <p:txBody>
          <a:bodyPr/>
          <a:lstStyle/>
          <a:p>
            <a:r>
              <a:rPr lang="en-US" dirty="0"/>
              <a:t>Interpretation - Images</a:t>
            </a:r>
          </a:p>
        </p:txBody>
      </p:sp>
      <p:sp>
        <p:nvSpPr>
          <p:cNvPr id="3" name="Content Placeholder 2">
            <a:extLst>
              <a:ext uri="{FF2B5EF4-FFF2-40B4-BE49-F238E27FC236}">
                <a16:creationId xmlns:a16="http://schemas.microsoft.com/office/drawing/2014/main" id="{6D253B9B-ACFE-4477-B5CF-38654ADCE727}"/>
              </a:ext>
            </a:extLst>
          </p:cNvPr>
          <p:cNvSpPr>
            <a:spLocks noGrp="1"/>
          </p:cNvSpPr>
          <p:nvPr>
            <p:ph idx="1"/>
          </p:nvPr>
        </p:nvSpPr>
        <p:spPr/>
        <p:txBody>
          <a:bodyPr/>
          <a:lstStyle/>
          <a:p>
            <a:r>
              <a:rPr lang="en-US" dirty="0"/>
              <a:t>Uncompressed pictures can be 1 number per pixel</a:t>
            </a:r>
          </a:p>
          <a:p>
            <a:r>
              <a:rPr lang="en-US" dirty="0"/>
              <a:t>Each number is an index into a table of colors</a:t>
            </a:r>
          </a:p>
          <a:p>
            <a:r>
              <a:rPr lang="en-US" dirty="0"/>
              <a:t>1 bit-per-pixel can do two colors (black and white)</a:t>
            </a:r>
          </a:p>
          <a:p>
            <a:r>
              <a:rPr lang="en-US" dirty="0"/>
              <a:t>8 </a:t>
            </a:r>
            <a:r>
              <a:rPr lang="en-US" dirty="0" err="1"/>
              <a:t>bpp</a:t>
            </a:r>
            <a:r>
              <a:rPr lang="en-US" dirty="0"/>
              <a:t> can do 256 colors</a:t>
            </a:r>
          </a:p>
          <a:p>
            <a:r>
              <a:rPr lang="en-US" dirty="0"/>
              <a:t>32 </a:t>
            </a:r>
            <a:r>
              <a:rPr lang="en-US" dirty="0" err="1"/>
              <a:t>bpp</a:t>
            </a:r>
            <a:r>
              <a:rPr lang="en-US" dirty="0"/>
              <a:t> can do 4,294,967,296 colors</a:t>
            </a:r>
          </a:p>
        </p:txBody>
      </p:sp>
    </p:spTree>
    <p:extLst>
      <p:ext uri="{BB962C8B-B14F-4D97-AF65-F5344CB8AC3E}">
        <p14:creationId xmlns:p14="http://schemas.microsoft.com/office/powerpoint/2010/main" val="30331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534F-154C-456A-8C99-9C2BC92EAC2A}"/>
              </a:ext>
            </a:extLst>
          </p:cNvPr>
          <p:cNvSpPr>
            <a:spLocks noGrp="1"/>
          </p:cNvSpPr>
          <p:nvPr>
            <p:ph type="title"/>
          </p:nvPr>
        </p:nvSpPr>
        <p:spPr/>
        <p:txBody>
          <a:bodyPr/>
          <a:lstStyle/>
          <a:p>
            <a:r>
              <a:rPr lang="en-US" dirty="0"/>
              <a:t>(Side Note, Compression)</a:t>
            </a:r>
          </a:p>
        </p:txBody>
      </p:sp>
      <p:sp>
        <p:nvSpPr>
          <p:cNvPr id="3" name="Content Placeholder 2">
            <a:extLst>
              <a:ext uri="{FF2B5EF4-FFF2-40B4-BE49-F238E27FC236}">
                <a16:creationId xmlns:a16="http://schemas.microsoft.com/office/drawing/2014/main" id="{05238DD9-BE41-457F-81D7-905B748A6356}"/>
              </a:ext>
            </a:extLst>
          </p:cNvPr>
          <p:cNvSpPr>
            <a:spLocks noGrp="1"/>
          </p:cNvSpPr>
          <p:nvPr>
            <p:ph idx="1"/>
          </p:nvPr>
        </p:nvSpPr>
        <p:spPr/>
        <p:txBody>
          <a:bodyPr/>
          <a:lstStyle/>
          <a:p>
            <a:r>
              <a:rPr lang="en-US" dirty="0"/>
              <a:t>Images can be compressed with special techniques</a:t>
            </a:r>
          </a:p>
          <a:p>
            <a:r>
              <a:rPr lang="en-US" dirty="0"/>
              <a:t>Groups of same-color pixels stored together</a:t>
            </a:r>
          </a:p>
          <a:p>
            <a:r>
              <a:rPr lang="en-US" dirty="0"/>
              <a:t>Videos go even further</a:t>
            </a:r>
          </a:p>
          <a:p>
            <a:pPr lvl="1"/>
            <a:r>
              <a:rPr lang="en-US" dirty="0"/>
              <a:t>I frame, full picture</a:t>
            </a:r>
          </a:p>
          <a:p>
            <a:pPr lvl="1"/>
            <a:r>
              <a:rPr lang="en-US" dirty="0"/>
              <a:t>B frame/p frame, changes from previous picture</a:t>
            </a:r>
          </a:p>
        </p:txBody>
      </p:sp>
    </p:spTree>
    <p:extLst>
      <p:ext uri="{BB962C8B-B14F-4D97-AF65-F5344CB8AC3E}">
        <p14:creationId xmlns:p14="http://schemas.microsoft.com/office/powerpoint/2010/main" val="110084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B290-292F-4D60-8FDA-E7BA6487EE29}"/>
              </a:ext>
            </a:extLst>
          </p:cNvPr>
          <p:cNvSpPr>
            <a:spLocks noGrp="1"/>
          </p:cNvSpPr>
          <p:nvPr>
            <p:ph type="title"/>
          </p:nvPr>
        </p:nvSpPr>
        <p:spPr/>
        <p:txBody>
          <a:bodyPr/>
          <a:lstStyle/>
          <a:p>
            <a:r>
              <a:rPr lang="en-US" dirty="0"/>
              <a:t>Interpretation - Documents</a:t>
            </a:r>
          </a:p>
        </p:txBody>
      </p:sp>
      <p:sp>
        <p:nvSpPr>
          <p:cNvPr id="3" name="Content Placeholder 2">
            <a:extLst>
              <a:ext uri="{FF2B5EF4-FFF2-40B4-BE49-F238E27FC236}">
                <a16:creationId xmlns:a16="http://schemas.microsoft.com/office/drawing/2014/main" id="{E6A311A2-1604-466B-9D6C-231A2E520639}"/>
              </a:ext>
            </a:extLst>
          </p:cNvPr>
          <p:cNvSpPr>
            <a:spLocks noGrp="1"/>
          </p:cNvSpPr>
          <p:nvPr>
            <p:ph idx="1"/>
          </p:nvPr>
        </p:nvSpPr>
        <p:spPr/>
        <p:txBody>
          <a:bodyPr/>
          <a:lstStyle/>
          <a:p>
            <a:r>
              <a:rPr lang="en-US" dirty="0"/>
              <a:t>Multi-level encoding</a:t>
            </a:r>
          </a:p>
          <a:p>
            <a:r>
              <a:rPr lang="en-US" dirty="0"/>
              <a:t>Codes indicate whether text is regular, bold, </a:t>
            </a:r>
            <a:r>
              <a:rPr lang="en-US" dirty="0" err="1"/>
              <a:t>etc</a:t>
            </a:r>
            <a:endParaRPr lang="en-US" dirty="0"/>
          </a:p>
          <a:p>
            <a:r>
              <a:rPr lang="en-US" dirty="0"/>
              <a:t>All the data is </a:t>
            </a:r>
            <a:r>
              <a:rPr lang="en-US" b="1" i="1" dirty="0"/>
              <a:t>rendered</a:t>
            </a:r>
            <a:r>
              <a:rPr lang="en-US" dirty="0"/>
              <a:t> by the display program</a:t>
            </a:r>
          </a:p>
        </p:txBody>
      </p:sp>
    </p:spTree>
    <p:extLst>
      <p:ext uri="{BB962C8B-B14F-4D97-AF65-F5344CB8AC3E}">
        <p14:creationId xmlns:p14="http://schemas.microsoft.com/office/powerpoint/2010/main" val="275842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30BA-E333-42B4-BAE1-4EDEE188EBD9}"/>
              </a:ext>
            </a:extLst>
          </p:cNvPr>
          <p:cNvSpPr>
            <a:spLocks noGrp="1"/>
          </p:cNvSpPr>
          <p:nvPr>
            <p:ph type="title"/>
          </p:nvPr>
        </p:nvSpPr>
        <p:spPr/>
        <p:txBody>
          <a:bodyPr/>
          <a:lstStyle/>
          <a:p>
            <a:r>
              <a:rPr lang="en-US" dirty="0"/>
              <a:t>HTML Example</a:t>
            </a:r>
          </a:p>
        </p:txBody>
      </p:sp>
      <p:sp>
        <p:nvSpPr>
          <p:cNvPr id="3" name="Content Placeholder 2">
            <a:extLst>
              <a:ext uri="{FF2B5EF4-FFF2-40B4-BE49-F238E27FC236}">
                <a16:creationId xmlns:a16="http://schemas.microsoft.com/office/drawing/2014/main" id="{66C94EE2-30BD-4550-BF5E-FD5EC539BCD0}"/>
              </a:ext>
            </a:extLst>
          </p:cNvPr>
          <p:cNvSpPr>
            <a:spLocks noGrp="1"/>
          </p:cNvSpPr>
          <p:nvPr>
            <p:ph idx="1"/>
          </p:nvPr>
        </p:nvSpPr>
        <p:spPr/>
        <p:txBody>
          <a:bodyPr/>
          <a:lstStyle/>
          <a:p>
            <a:r>
              <a:rPr lang="en-US" dirty="0"/>
              <a:t>The entire document, except for media, is text</a:t>
            </a:r>
          </a:p>
          <a:p>
            <a:pPr lvl="1"/>
            <a:r>
              <a:rPr lang="en-US" dirty="0"/>
              <a:t>So, there is “interpretation” from binary to text</a:t>
            </a:r>
          </a:p>
          <a:p>
            <a:pPr lvl="1"/>
            <a:r>
              <a:rPr lang="en-US" dirty="0"/>
              <a:t>And more “interpretation” from text to codes</a:t>
            </a:r>
          </a:p>
          <a:p>
            <a:r>
              <a:rPr lang="en-US" dirty="0"/>
              <a:t>Example:</a:t>
            </a:r>
          </a:p>
          <a:p>
            <a:pPr lvl="1"/>
            <a:r>
              <a:rPr lang="en-US" dirty="0"/>
              <a:t>&lt;B&gt;This is bold&lt;/B&gt;</a:t>
            </a:r>
          </a:p>
          <a:p>
            <a:pPr lvl="1"/>
            <a:r>
              <a:rPr lang="en-US" dirty="0"/>
              <a:t>The &lt;B&gt; says “all text until next &lt;/B&gt;” is bold</a:t>
            </a:r>
          </a:p>
        </p:txBody>
      </p:sp>
    </p:spTree>
    <p:extLst>
      <p:ext uri="{BB962C8B-B14F-4D97-AF65-F5344CB8AC3E}">
        <p14:creationId xmlns:p14="http://schemas.microsoft.com/office/powerpoint/2010/main" val="36038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Processors and Binary</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417260413"/>
              </p:ext>
            </p:extLst>
          </p:nvPr>
        </p:nvGraphicFramePr>
        <p:xfrm>
          <a:off x="2590800" y="5215133"/>
          <a:ext cx="6215872" cy="373380"/>
        </p:xfrm>
        <a:graphic>
          <a:graphicData uri="http://schemas.openxmlformats.org/drawingml/2006/table">
            <a:tbl>
              <a:tblPr firstRow="1" bandRow="1">
                <a:tableStyleId>{5C22544A-7EE6-4342-B048-85BDC9FD1C3A}</a:tableStyleId>
              </a:tblPr>
              <a:tblGrid>
                <a:gridCol w="194246">
                  <a:extLst>
                    <a:ext uri="{9D8B030D-6E8A-4147-A177-3AD203B41FA5}">
                      <a16:colId xmlns:a16="http://schemas.microsoft.com/office/drawing/2014/main" val="3098958803"/>
                    </a:ext>
                  </a:extLst>
                </a:gridCol>
                <a:gridCol w="194246">
                  <a:extLst>
                    <a:ext uri="{9D8B030D-6E8A-4147-A177-3AD203B41FA5}">
                      <a16:colId xmlns:a16="http://schemas.microsoft.com/office/drawing/2014/main" val="2354765425"/>
                    </a:ext>
                  </a:extLst>
                </a:gridCol>
                <a:gridCol w="194246">
                  <a:extLst>
                    <a:ext uri="{9D8B030D-6E8A-4147-A177-3AD203B41FA5}">
                      <a16:colId xmlns:a16="http://schemas.microsoft.com/office/drawing/2014/main" val="803976873"/>
                    </a:ext>
                  </a:extLst>
                </a:gridCol>
                <a:gridCol w="194246">
                  <a:extLst>
                    <a:ext uri="{9D8B030D-6E8A-4147-A177-3AD203B41FA5}">
                      <a16:colId xmlns:a16="http://schemas.microsoft.com/office/drawing/2014/main" val="1114124081"/>
                    </a:ext>
                  </a:extLst>
                </a:gridCol>
                <a:gridCol w="194246">
                  <a:extLst>
                    <a:ext uri="{9D8B030D-6E8A-4147-A177-3AD203B41FA5}">
                      <a16:colId xmlns:a16="http://schemas.microsoft.com/office/drawing/2014/main" val="3623216665"/>
                    </a:ext>
                  </a:extLst>
                </a:gridCol>
                <a:gridCol w="194246">
                  <a:extLst>
                    <a:ext uri="{9D8B030D-6E8A-4147-A177-3AD203B41FA5}">
                      <a16:colId xmlns:a16="http://schemas.microsoft.com/office/drawing/2014/main" val="1609985577"/>
                    </a:ext>
                  </a:extLst>
                </a:gridCol>
                <a:gridCol w="194246">
                  <a:extLst>
                    <a:ext uri="{9D8B030D-6E8A-4147-A177-3AD203B41FA5}">
                      <a16:colId xmlns:a16="http://schemas.microsoft.com/office/drawing/2014/main" val="1280333306"/>
                    </a:ext>
                  </a:extLst>
                </a:gridCol>
                <a:gridCol w="194246">
                  <a:extLst>
                    <a:ext uri="{9D8B030D-6E8A-4147-A177-3AD203B41FA5}">
                      <a16:colId xmlns:a16="http://schemas.microsoft.com/office/drawing/2014/main" val="714419763"/>
                    </a:ext>
                  </a:extLst>
                </a:gridCol>
                <a:gridCol w="194246">
                  <a:extLst>
                    <a:ext uri="{9D8B030D-6E8A-4147-A177-3AD203B41FA5}">
                      <a16:colId xmlns:a16="http://schemas.microsoft.com/office/drawing/2014/main" val="843561876"/>
                    </a:ext>
                  </a:extLst>
                </a:gridCol>
                <a:gridCol w="194246">
                  <a:extLst>
                    <a:ext uri="{9D8B030D-6E8A-4147-A177-3AD203B41FA5}">
                      <a16:colId xmlns:a16="http://schemas.microsoft.com/office/drawing/2014/main" val="2874764475"/>
                    </a:ext>
                  </a:extLst>
                </a:gridCol>
                <a:gridCol w="194246">
                  <a:extLst>
                    <a:ext uri="{9D8B030D-6E8A-4147-A177-3AD203B41FA5}">
                      <a16:colId xmlns:a16="http://schemas.microsoft.com/office/drawing/2014/main" val="3298153065"/>
                    </a:ext>
                  </a:extLst>
                </a:gridCol>
                <a:gridCol w="194246">
                  <a:extLst>
                    <a:ext uri="{9D8B030D-6E8A-4147-A177-3AD203B41FA5}">
                      <a16:colId xmlns:a16="http://schemas.microsoft.com/office/drawing/2014/main" val="475129079"/>
                    </a:ext>
                  </a:extLst>
                </a:gridCol>
                <a:gridCol w="194246">
                  <a:extLst>
                    <a:ext uri="{9D8B030D-6E8A-4147-A177-3AD203B41FA5}">
                      <a16:colId xmlns:a16="http://schemas.microsoft.com/office/drawing/2014/main" val="4106299943"/>
                    </a:ext>
                  </a:extLst>
                </a:gridCol>
                <a:gridCol w="194246">
                  <a:extLst>
                    <a:ext uri="{9D8B030D-6E8A-4147-A177-3AD203B41FA5}">
                      <a16:colId xmlns:a16="http://schemas.microsoft.com/office/drawing/2014/main" val="3512529600"/>
                    </a:ext>
                  </a:extLst>
                </a:gridCol>
                <a:gridCol w="194246">
                  <a:extLst>
                    <a:ext uri="{9D8B030D-6E8A-4147-A177-3AD203B41FA5}">
                      <a16:colId xmlns:a16="http://schemas.microsoft.com/office/drawing/2014/main" val="2612625453"/>
                    </a:ext>
                  </a:extLst>
                </a:gridCol>
                <a:gridCol w="194246">
                  <a:extLst>
                    <a:ext uri="{9D8B030D-6E8A-4147-A177-3AD203B41FA5}">
                      <a16:colId xmlns:a16="http://schemas.microsoft.com/office/drawing/2014/main" val="1591055754"/>
                    </a:ext>
                  </a:extLst>
                </a:gridCol>
                <a:gridCol w="194246">
                  <a:extLst>
                    <a:ext uri="{9D8B030D-6E8A-4147-A177-3AD203B41FA5}">
                      <a16:colId xmlns:a16="http://schemas.microsoft.com/office/drawing/2014/main" val="4225485406"/>
                    </a:ext>
                  </a:extLst>
                </a:gridCol>
                <a:gridCol w="194246">
                  <a:extLst>
                    <a:ext uri="{9D8B030D-6E8A-4147-A177-3AD203B41FA5}">
                      <a16:colId xmlns:a16="http://schemas.microsoft.com/office/drawing/2014/main" val="3486107950"/>
                    </a:ext>
                  </a:extLst>
                </a:gridCol>
                <a:gridCol w="194246">
                  <a:extLst>
                    <a:ext uri="{9D8B030D-6E8A-4147-A177-3AD203B41FA5}">
                      <a16:colId xmlns:a16="http://schemas.microsoft.com/office/drawing/2014/main" val="2011840328"/>
                    </a:ext>
                  </a:extLst>
                </a:gridCol>
                <a:gridCol w="194246">
                  <a:extLst>
                    <a:ext uri="{9D8B030D-6E8A-4147-A177-3AD203B41FA5}">
                      <a16:colId xmlns:a16="http://schemas.microsoft.com/office/drawing/2014/main" val="979705328"/>
                    </a:ext>
                  </a:extLst>
                </a:gridCol>
                <a:gridCol w="194246">
                  <a:extLst>
                    <a:ext uri="{9D8B030D-6E8A-4147-A177-3AD203B41FA5}">
                      <a16:colId xmlns:a16="http://schemas.microsoft.com/office/drawing/2014/main" val="1815008107"/>
                    </a:ext>
                  </a:extLst>
                </a:gridCol>
                <a:gridCol w="194246">
                  <a:extLst>
                    <a:ext uri="{9D8B030D-6E8A-4147-A177-3AD203B41FA5}">
                      <a16:colId xmlns:a16="http://schemas.microsoft.com/office/drawing/2014/main" val="2894478326"/>
                    </a:ext>
                  </a:extLst>
                </a:gridCol>
                <a:gridCol w="194246">
                  <a:extLst>
                    <a:ext uri="{9D8B030D-6E8A-4147-A177-3AD203B41FA5}">
                      <a16:colId xmlns:a16="http://schemas.microsoft.com/office/drawing/2014/main" val="460695188"/>
                    </a:ext>
                  </a:extLst>
                </a:gridCol>
                <a:gridCol w="194246">
                  <a:extLst>
                    <a:ext uri="{9D8B030D-6E8A-4147-A177-3AD203B41FA5}">
                      <a16:colId xmlns:a16="http://schemas.microsoft.com/office/drawing/2014/main" val="1472791061"/>
                    </a:ext>
                  </a:extLst>
                </a:gridCol>
                <a:gridCol w="194246">
                  <a:extLst>
                    <a:ext uri="{9D8B030D-6E8A-4147-A177-3AD203B41FA5}">
                      <a16:colId xmlns:a16="http://schemas.microsoft.com/office/drawing/2014/main" val="1530561889"/>
                    </a:ext>
                  </a:extLst>
                </a:gridCol>
                <a:gridCol w="194246">
                  <a:extLst>
                    <a:ext uri="{9D8B030D-6E8A-4147-A177-3AD203B41FA5}">
                      <a16:colId xmlns:a16="http://schemas.microsoft.com/office/drawing/2014/main" val="320177758"/>
                    </a:ext>
                  </a:extLst>
                </a:gridCol>
                <a:gridCol w="194246">
                  <a:extLst>
                    <a:ext uri="{9D8B030D-6E8A-4147-A177-3AD203B41FA5}">
                      <a16:colId xmlns:a16="http://schemas.microsoft.com/office/drawing/2014/main" val="2003092570"/>
                    </a:ext>
                  </a:extLst>
                </a:gridCol>
                <a:gridCol w="194246">
                  <a:extLst>
                    <a:ext uri="{9D8B030D-6E8A-4147-A177-3AD203B41FA5}">
                      <a16:colId xmlns:a16="http://schemas.microsoft.com/office/drawing/2014/main" val="3521628501"/>
                    </a:ext>
                  </a:extLst>
                </a:gridCol>
                <a:gridCol w="194246">
                  <a:extLst>
                    <a:ext uri="{9D8B030D-6E8A-4147-A177-3AD203B41FA5}">
                      <a16:colId xmlns:a16="http://schemas.microsoft.com/office/drawing/2014/main" val="2101684328"/>
                    </a:ext>
                  </a:extLst>
                </a:gridCol>
                <a:gridCol w="194246">
                  <a:extLst>
                    <a:ext uri="{9D8B030D-6E8A-4147-A177-3AD203B41FA5}">
                      <a16:colId xmlns:a16="http://schemas.microsoft.com/office/drawing/2014/main" val="2129373269"/>
                    </a:ext>
                  </a:extLst>
                </a:gridCol>
                <a:gridCol w="194246">
                  <a:extLst>
                    <a:ext uri="{9D8B030D-6E8A-4147-A177-3AD203B41FA5}">
                      <a16:colId xmlns:a16="http://schemas.microsoft.com/office/drawing/2014/main" val="435636494"/>
                    </a:ext>
                  </a:extLst>
                </a:gridCol>
                <a:gridCol w="194246">
                  <a:extLst>
                    <a:ext uri="{9D8B030D-6E8A-4147-A177-3AD203B41FA5}">
                      <a16:colId xmlns:a16="http://schemas.microsoft.com/office/drawing/2014/main" val="3253407821"/>
                    </a:ext>
                  </a:extLst>
                </a:gridCol>
              </a:tblGrid>
              <a:tr h="278130">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2"/>
            <a:ext cx="3132333" cy="1754326"/>
          </a:xfrm>
          <a:prstGeom prst="rect">
            <a:avLst/>
          </a:prstGeom>
          <a:noFill/>
        </p:spPr>
        <p:txBody>
          <a:bodyPr wrap="square" rtlCol="0">
            <a:spAutoFit/>
          </a:bodyPr>
          <a:lstStyle/>
          <a:p>
            <a:r>
              <a:rPr lang="en-US" dirty="0"/>
              <a:t>Computer “Instruction” is just a binary number.  In older computers, like the 486 shown here, it was 32-bit. In more modern processors it is 64-bit.</a:t>
            </a:r>
          </a:p>
        </p:txBody>
      </p:sp>
    </p:spTree>
    <p:extLst>
      <p:ext uri="{BB962C8B-B14F-4D97-AF65-F5344CB8AC3E}">
        <p14:creationId xmlns:p14="http://schemas.microsoft.com/office/powerpoint/2010/main" val="6426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DAE6-0302-492C-9E44-58DAF8A96852}"/>
              </a:ext>
            </a:extLst>
          </p:cNvPr>
          <p:cNvSpPr>
            <a:spLocks noGrp="1"/>
          </p:cNvSpPr>
          <p:nvPr>
            <p:ph type="title"/>
          </p:nvPr>
        </p:nvSpPr>
        <p:spPr/>
        <p:txBody>
          <a:bodyPr/>
          <a:lstStyle/>
          <a:p>
            <a:r>
              <a:rPr lang="en-US" dirty="0"/>
              <a:t>CPU Instructions</a:t>
            </a:r>
          </a:p>
        </p:txBody>
      </p:sp>
      <p:pic>
        <p:nvPicPr>
          <p:cNvPr id="5" name="Picture 2" descr="FA80486SXSF33">
            <a:extLst>
              <a:ext uri="{FF2B5EF4-FFF2-40B4-BE49-F238E27FC236}">
                <a16:creationId xmlns:a16="http://schemas.microsoft.com/office/drawing/2014/main" id="{C14EC9F4-854B-4A02-A49E-A99213D71B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3510" y="2972412"/>
            <a:ext cx="1845434" cy="1845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9884848E-A020-47A4-8E4E-F0BE55CCB9CE}"/>
              </a:ext>
            </a:extLst>
          </p:cNvPr>
          <p:cNvGraphicFramePr>
            <a:graphicFrameLocks noGrp="1"/>
          </p:cNvGraphicFramePr>
          <p:nvPr>
            <p:extLst>
              <p:ext uri="{D42A27DB-BD31-4B8C-83A1-F6EECF244321}">
                <p14:modId xmlns:p14="http://schemas.microsoft.com/office/powerpoint/2010/main" val="2781670183"/>
              </p:ext>
            </p:extLst>
          </p:nvPr>
        </p:nvGraphicFramePr>
        <p:xfrm>
          <a:off x="2133600" y="5168502"/>
          <a:ext cx="6673056" cy="373380"/>
        </p:xfrm>
        <a:graphic>
          <a:graphicData uri="http://schemas.openxmlformats.org/drawingml/2006/table">
            <a:tbl>
              <a:tblPr firstRow="1" bandRow="1">
                <a:tableStyleId>{5C22544A-7EE6-4342-B048-85BDC9FD1C3A}</a:tableStyleId>
              </a:tblPr>
              <a:tblGrid>
                <a:gridCol w="208533">
                  <a:extLst>
                    <a:ext uri="{9D8B030D-6E8A-4147-A177-3AD203B41FA5}">
                      <a16:colId xmlns:a16="http://schemas.microsoft.com/office/drawing/2014/main" val="3098958803"/>
                    </a:ext>
                  </a:extLst>
                </a:gridCol>
                <a:gridCol w="208533">
                  <a:extLst>
                    <a:ext uri="{9D8B030D-6E8A-4147-A177-3AD203B41FA5}">
                      <a16:colId xmlns:a16="http://schemas.microsoft.com/office/drawing/2014/main" val="2354765425"/>
                    </a:ext>
                  </a:extLst>
                </a:gridCol>
                <a:gridCol w="208533">
                  <a:extLst>
                    <a:ext uri="{9D8B030D-6E8A-4147-A177-3AD203B41FA5}">
                      <a16:colId xmlns:a16="http://schemas.microsoft.com/office/drawing/2014/main" val="803976873"/>
                    </a:ext>
                  </a:extLst>
                </a:gridCol>
                <a:gridCol w="208533">
                  <a:extLst>
                    <a:ext uri="{9D8B030D-6E8A-4147-A177-3AD203B41FA5}">
                      <a16:colId xmlns:a16="http://schemas.microsoft.com/office/drawing/2014/main" val="1114124081"/>
                    </a:ext>
                  </a:extLst>
                </a:gridCol>
                <a:gridCol w="208533">
                  <a:extLst>
                    <a:ext uri="{9D8B030D-6E8A-4147-A177-3AD203B41FA5}">
                      <a16:colId xmlns:a16="http://schemas.microsoft.com/office/drawing/2014/main" val="3623216665"/>
                    </a:ext>
                  </a:extLst>
                </a:gridCol>
                <a:gridCol w="208533">
                  <a:extLst>
                    <a:ext uri="{9D8B030D-6E8A-4147-A177-3AD203B41FA5}">
                      <a16:colId xmlns:a16="http://schemas.microsoft.com/office/drawing/2014/main" val="1609985577"/>
                    </a:ext>
                  </a:extLst>
                </a:gridCol>
                <a:gridCol w="208533">
                  <a:extLst>
                    <a:ext uri="{9D8B030D-6E8A-4147-A177-3AD203B41FA5}">
                      <a16:colId xmlns:a16="http://schemas.microsoft.com/office/drawing/2014/main" val="1280333306"/>
                    </a:ext>
                  </a:extLst>
                </a:gridCol>
                <a:gridCol w="208533">
                  <a:extLst>
                    <a:ext uri="{9D8B030D-6E8A-4147-A177-3AD203B41FA5}">
                      <a16:colId xmlns:a16="http://schemas.microsoft.com/office/drawing/2014/main" val="714419763"/>
                    </a:ext>
                  </a:extLst>
                </a:gridCol>
                <a:gridCol w="208533">
                  <a:extLst>
                    <a:ext uri="{9D8B030D-6E8A-4147-A177-3AD203B41FA5}">
                      <a16:colId xmlns:a16="http://schemas.microsoft.com/office/drawing/2014/main" val="843561876"/>
                    </a:ext>
                  </a:extLst>
                </a:gridCol>
                <a:gridCol w="208533">
                  <a:extLst>
                    <a:ext uri="{9D8B030D-6E8A-4147-A177-3AD203B41FA5}">
                      <a16:colId xmlns:a16="http://schemas.microsoft.com/office/drawing/2014/main" val="2874764475"/>
                    </a:ext>
                  </a:extLst>
                </a:gridCol>
                <a:gridCol w="208533">
                  <a:extLst>
                    <a:ext uri="{9D8B030D-6E8A-4147-A177-3AD203B41FA5}">
                      <a16:colId xmlns:a16="http://schemas.microsoft.com/office/drawing/2014/main" val="3298153065"/>
                    </a:ext>
                  </a:extLst>
                </a:gridCol>
                <a:gridCol w="208533">
                  <a:extLst>
                    <a:ext uri="{9D8B030D-6E8A-4147-A177-3AD203B41FA5}">
                      <a16:colId xmlns:a16="http://schemas.microsoft.com/office/drawing/2014/main" val="475129079"/>
                    </a:ext>
                  </a:extLst>
                </a:gridCol>
                <a:gridCol w="208533">
                  <a:extLst>
                    <a:ext uri="{9D8B030D-6E8A-4147-A177-3AD203B41FA5}">
                      <a16:colId xmlns:a16="http://schemas.microsoft.com/office/drawing/2014/main" val="4106299943"/>
                    </a:ext>
                  </a:extLst>
                </a:gridCol>
                <a:gridCol w="208533">
                  <a:extLst>
                    <a:ext uri="{9D8B030D-6E8A-4147-A177-3AD203B41FA5}">
                      <a16:colId xmlns:a16="http://schemas.microsoft.com/office/drawing/2014/main" val="3512529600"/>
                    </a:ext>
                  </a:extLst>
                </a:gridCol>
                <a:gridCol w="208533">
                  <a:extLst>
                    <a:ext uri="{9D8B030D-6E8A-4147-A177-3AD203B41FA5}">
                      <a16:colId xmlns:a16="http://schemas.microsoft.com/office/drawing/2014/main" val="2612625453"/>
                    </a:ext>
                  </a:extLst>
                </a:gridCol>
                <a:gridCol w="208533">
                  <a:extLst>
                    <a:ext uri="{9D8B030D-6E8A-4147-A177-3AD203B41FA5}">
                      <a16:colId xmlns:a16="http://schemas.microsoft.com/office/drawing/2014/main" val="1591055754"/>
                    </a:ext>
                  </a:extLst>
                </a:gridCol>
                <a:gridCol w="208533">
                  <a:extLst>
                    <a:ext uri="{9D8B030D-6E8A-4147-A177-3AD203B41FA5}">
                      <a16:colId xmlns:a16="http://schemas.microsoft.com/office/drawing/2014/main" val="4225485406"/>
                    </a:ext>
                  </a:extLst>
                </a:gridCol>
                <a:gridCol w="208533">
                  <a:extLst>
                    <a:ext uri="{9D8B030D-6E8A-4147-A177-3AD203B41FA5}">
                      <a16:colId xmlns:a16="http://schemas.microsoft.com/office/drawing/2014/main" val="3486107950"/>
                    </a:ext>
                  </a:extLst>
                </a:gridCol>
                <a:gridCol w="208533">
                  <a:extLst>
                    <a:ext uri="{9D8B030D-6E8A-4147-A177-3AD203B41FA5}">
                      <a16:colId xmlns:a16="http://schemas.microsoft.com/office/drawing/2014/main" val="2011840328"/>
                    </a:ext>
                  </a:extLst>
                </a:gridCol>
                <a:gridCol w="208533">
                  <a:extLst>
                    <a:ext uri="{9D8B030D-6E8A-4147-A177-3AD203B41FA5}">
                      <a16:colId xmlns:a16="http://schemas.microsoft.com/office/drawing/2014/main" val="979705328"/>
                    </a:ext>
                  </a:extLst>
                </a:gridCol>
                <a:gridCol w="208533">
                  <a:extLst>
                    <a:ext uri="{9D8B030D-6E8A-4147-A177-3AD203B41FA5}">
                      <a16:colId xmlns:a16="http://schemas.microsoft.com/office/drawing/2014/main" val="1815008107"/>
                    </a:ext>
                  </a:extLst>
                </a:gridCol>
                <a:gridCol w="208533">
                  <a:extLst>
                    <a:ext uri="{9D8B030D-6E8A-4147-A177-3AD203B41FA5}">
                      <a16:colId xmlns:a16="http://schemas.microsoft.com/office/drawing/2014/main" val="2894478326"/>
                    </a:ext>
                  </a:extLst>
                </a:gridCol>
                <a:gridCol w="208533">
                  <a:extLst>
                    <a:ext uri="{9D8B030D-6E8A-4147-A177-3AD203B41FA5}">
                      <a16:colId xmlns:a16="http://schemas.microsoft.com/office/drawing/2014/main" val="460695188"/>
                    </a:ext>
                  </a:extLst>
                </a:gridCol>
                <a:gridCol w="208533">
                  <a:extLst>
                    <a:ext uri="{9D8B030D-6E8A-4147-A177-3AD203B41FA5}">
                      <a16:colId xmlns:a16="http://schemas.microsoft.com/office/drawing/2014/main" val="1472791061"/>
                    </a:ext>
                  </a:extLst>
                </a:gridCol>
                <a:gridCol w="208533">
                  <a:extLst>
                    <a:ext uri="{9D8B030D-6E8A-4147-A177-3AD203B41FA5}">
                      <a16:colId xmlns:a16="http://schemas.microsoft.com/office/drawing/2014/main" val="1530561889"/>
                    </a:ext>
                  </a:extLst>
                </a:gridCol>
                <a:gridCol w="208533">
                  <a:extLst>
                    <a:ext uri="{9D8B030D-6E8A-4147-A177-3AD203B41FA5}">
                      <a16:colId xmlns:a16="http://schemas.microsoft.com/office/drawing/2014/main" val="320177758"/>
                    </a:ext>
                  </a:extLst>
                </a:gridCol>
                <a:gridCol w="208533">
                  <a:extLst>
                    <a:ext uri="{9D8B030D-6E8A-4147-A177-3AD203B41FA5}">
                      <a16:colId xmlns:a16="http://schemas.microsoft.com/office/drawing/2014/main" val="2003092570"/>
                    </a:ext>
                  </a:extLst>
                </a:gridCol>
                <a:gridCol w="208533">
                  <a:extLst>
                    <a:ext uri="{9D8B030D-6E8A-4147-A177-3AD203B41FA5}">
                      <a16:colId xmlns:a16="http://schemas.microsoft.com/office/drawing/2014/main" val="3521628501"/>
                    </a:ext>
                  </a:extLst>
                </a:gridCol>
                <a:gridCol w="208533">
                  <a:extLst>
                    <a:ext uri="{9D8B030D-6E8A-4147-A177-3AD203B41FA5}">
                      <a16:colId xmlns:a16="http://schemas.microsoft.com/office/drawing/2014/main" val="2101684328"/>
                    </a:ext>
                  </a:extLst>
                </a:gridCol>
                <a:gridCol w="208533">
                  <a:extLst>
                    <a:ext uri="{9D8B030D-6E8A-4147-A177-3AD203B41FA5}">
                      <a16:colId xmlns:a16="http://schemas.microsoft.com/office/drawing/2014/main" val="2129373269"/>
                    </a:ext>
                  </a:extLst>
                </a:gridCol>
                <a:gridCol w="208533">
                  <a:extLst>
                    <a:ext uri="{9D8B030D-6E8A-4147-A177-3AD203B41FA5}">
                      <a16:colId xmlns:a16="http://schemas.microsoft.com/office/drawing/2014/main" val="435636494"/>
                    </a:ext>
                  </a:extLst>
                </a:gridCol>
                <a:gridCol w="208533">
                  <a:extLst>
                    <a:ext uri="{9D8B030D-6E8A-4147-A177-3AD203B41FA5}">
                      <a16:colId xmlns:a16="http://schemas.microsoft.com/office/drawing/2014/main" val="3253407821"/>
                    </a:ext>
                  </a:extLst>
                </a:gridCol>
              </a:tblGrid>
              <a:tr h="284752">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tc>
                  <a:txBody>
                    <a:bodyPr/>
                    <a:lstStyle/>
                    <a:p>
                      <a:r>
                        <a:rPr lang="en-US" sz="2000" dirty="0"/>
                        <a:t>0</a:t>
                      </a:r>
                    </a:p>
                  </a:txBody>
                  <a:tcPr marL="68580" marR="68580" marT="34290" marB="34290"/>
                </a:tc>
                <a:tc>
                  <a:txBody>
                    <a:bodyPr/>
                    <a:lstStyle/>
                    <a:p>
                      <a:r>
                        <a:rPr lang="en-US" sz="2000" dirty="0"/>
                        <a:t>1</a:t>
                      </a:r>
                    </a:p>
                  </a:txBody>
                  <a:tcPr marL="68580" marR="68580" marT="34290" marB="34290"/>
                </a:tc>
                <a:tc>
                  <a:txBody>
                    <a:bodyPr/>
                    <a:lstStyle/>
                    <a:p>
                      <a:r>
                        <a:rPr lang="en-US" sz="2000" dirty="0"/>
                        <a:t>1</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1733515015"/>
                  </a:ext>
                </a:extLst>
              </a:tr>
            </a:tbl>
          </a:graphicData>
        </a:graphic>
      </p:graphicFrame>
      <p:sp>
        <p:nvSpPr>
          <p:cNvPr id="10" name="TextBox 9">
            <a:extLst>
              <a:ext uri="{FF2B5EF4-FFF2-40B4-BE49-F238E27FC236}">
                <a16:creationId xmlns:a16="http://schemas.microsoft.com/office/drawing/2014/main" id="{ED07165D-796B-442C-9C1E-E2F937B68CDC}"/>
              </a:ext>
            </a:extLst>
          </p:cNvPr>
          <p:cNvSpPr txBox="1"/>
          <p:nvPr/>
        </p:nvSpPr>
        <p:spPr>
          <a:xfrm>
            <a:off x="4896921" y="2725863"/>
            <a:ext cx="3789879" cy="2308324"/>
          </a:xfrm>
          <a:prstGeom prst="rect">
            <a:avLst/>
          </a:prstGeom>
          <a:noFill/>
        </p:spPr>
        <p:txBody>
          <a:bodyPr wrap="square" rtlCol="0">
            <a:spAutoFit/>
          </a:bodyPr>
          <a:lstStyle/>
          <a:p>
            <a:r>
              <a:rPr lang="en-US" dirty="0"/>
              <a:t>The instruction is broken down into pieces.  One part is called the “op code” or operation code, it tells the computer what to do.  The other parts are parameters.  Each instruction “add”, “subtract,” etc. has its own op code.</a:t>
            </a:r>
          </a:p>
        </p:txBody>
      </p:sp>
      <p:sp>
        <p:nvSpPr>
          <p:cNvPr id="3" name="Right Brace 2">
            <a:extLst>
              <a:ext uri="{FF2B5EF4-FFF2-40B4-BE49-F238E27FC236}">
                <a16:creationId xmlns:a16="http://schemas.microsoft.com/office/drawing/2014/main" id="{B8CC6736-D753-4D13-A821-92D777A847CD}"/>
              </a:ext>
            </a:extLst>
          </p:cNvPr>
          <p:cNvSpPr/>
          <p:nvPr/>
        </p:nvSpPr>
        <p:spPr>
          <a:xfrm rot="5400000">
            <a:off x="2634772" y="5251788"/>
            <a:ext cx="278129" cy="11245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4" name="Right Brace 3">
            <a:extLst>
              <a:ext uri="{FF2B5EF4-FFF2-40B4-BE49-F238E27FC236}">
                <a16:creationId xmlns:a16="http://schemas.microsoft.com/office/drawing/2014/main" id="{1B0A1E3C-9CEF-497E-924F-DD778B17C0CD}"/>
              </a:ext>
            </a:extLst>
          </p:cNvPr>
          <p:cNvSpPr/>
          <p:nvPr/>
        </p:nvSpPr>
        <p:spPr>
          <a:xfrm rot="5400000">
            <a:off x="4552015" y="4512393"/>
            <a:ext cx="312253" cy="262419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6" name="Right Brace 5">
            <a:extLst>
              <a:ext uri="{FF2B5EF4-FFF2-40B4-BE49-F238E27FC236}">
                <a16:creationId xmlns:a16="http://schemas.microsoft.com/office/drawing/2014/main" id="{99E5F50E-7945-4981-A950-B0243F6BE698}"/>
              </a:ext>
            </a:extLst>
          </p:cNvPr>
          <p:cNvSpPr/>
          <p:nvPr/>
        </p:nvSpPr>
        <p:spPr>
          <a:xfrm rot="5400000">
            <a:off x="7208083" y="4519013"/>
            <a:ext cx="312252" cy="2624192"/>
          </a:xfrm>
          <a:prstGeom prst="rightBrace">
            <a:avLst>
              <a:gd name="adj1" fmla="val 8333"/>
              <a:gd name="adj2" fmla="val 51043"/>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E3BEDF6F-01D3-4ED6-AF89-46BCBB1D3F3A}"/>
              </a:ext>
            </a:extLst>
          </p:cNvPr>
          <p:cNvSpPr txBox="1"/>
          <p:nvPr/>
        </p:nvSpPr>
        <p:spPr>
          <a:xfrm>
            <a:off x="4152138" y="6107096"/>
            <a:ext cx="1317990" cy="300082"/>
          </a:xfrm>
          <a:prstGeom prst="rect">
            <a:avLst/>
          </a:prstGeom>
          <a:noFill/>
        </p:spPr>
        <p:txBody>
          <a:bodyPr wrap="none" rtlCol="0">
            <a:spAutoFit/>
          </a:bodyPr>
          <a:lstStyle/>
          <a:p>
            <a:r>
              <a:rPr lang="en-US" sz="1350" dirty="0"/>
              <a:t>PARAMETER 1</a:t>
            </a:r>
          </a:p>
        </p:txBody>
      </p:sp>
      <p:sp>
        <p:nvSpPr>
          <p:cNvPr id="13" name="TextBox 12">
            <a:extLst>
              <a:ext uri="{FF2B5EF4-FFF2-40B4-BE49-F238E27FC236}">
                <a16:creationId xmlns:a16="http://schemas.microsoft.com/office/drawing/2014/main" id="{305121B5-0E69-46FB-8459-F53CA8835885}"/>
              </a:ext>
            </a:extLst>
          </p:cNvPr>
          <p:cNvSpPr txBox="1"/>
          <p:nvPr/>
        </p:nvSpPr>
        <p:spPr>
          <a:xfrm>
            <a:off x="2274340" y="6107096"/>
            <a:ext cx="998991" cy="300082"/>
          </a:xfrm>
          <a:prstGeom prst="rect">
            <a:avLst/>
          </a:prstGeom>
          <a:noFill/>
        </p:spPr>
        <p:txBody>
          <a:bodyPr wrap="none" rtlCol="0">
            <a:spAutoFit/>
          </a:bodyPr>
          <a:lstStyle/>
          <a:p>
            <a:r>
              <a:rPr lang="en-US" sz="1350" dirty="0"/>
              <a:t>OP CODE</a:t>
            </a:r>
          </a:p>
        </p:txBody>
      </p:sp>
      <p:sp>
        <p:nvSpPr>
          <p:cNvPr id="17" name="TextBox 16">
            <a:extLst>
              <a:ext uri="{FF2B5EF4-FFF2-40B4-BE49-F238E27FC236}">
                <a16:creationId xmlns:a16="http://schemas.microsoft.com/office/drawing/2014/main" id="{90A83576-ED29-425D-8BC4-8188F5F499AC}"/>
              </a:ext>
            </a:extLst>
          </p:cNvPr>
          <p:cNvSpPr txBox="1"/>
          <p:nvPr/>
        </p:nvSpPr>
        <p:spPr>
          <a:xfrm>
            <a:off x="6705214" y="6081088"/>
            <a:ext cx="1317990" cy="300082"/>
          </a:xfrm>
          <a:prstGeom prst="rect">
            <a:avLst/>
          </a:prstGeom>
          <a:noFill/>
        </p:spPr>
        <p:txBody>
          <a:bodyPr wrap="none" rtlCol="0">
            <a:spAutoFit/>
          </a:bodyPr>
          <a:lstStyle/>
          <a:p>
            <a:r>
              <a:rPr lang="en-US" sz="1350" dirty="0"/>
              <a:t>PARAMETER 2</a:t>
            </a:r>
          </a:p>
        </p:txBody>
      </p:sp>
    </p:spTree>
    <p:extLst>
      <p:ext uri="{BB962C8B-B14F-4D97-AF65-F5344CB8AC3E}">
        <p14:creationId xmlns:p14="http://schemas.microsoft.com/office/powerpoint/2010/main" val="16068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864-E04E-465B-8E59-20DADD31C85C}"/>
              </a:ext>
            </a:extLst>
          </p:cNvPr>
          <p:cNvSpPr>
            <a:spLocks noGrp="1"/>
          </p:cNvSpPr>
          <p:nvPr>
            <p:ph type="title"/>
          </p:nvPr>
        </p:nvSpPr>
        <p:spPr/>
        <p:txBody>
          <a:bodyPr/>
          <a:lstStyle/>
          <a:p>
            <a:r>
              <a:rPr lang="en-US" dirty="0"/>
              <a:t>Program Stored On Disk</a:t>
            </a:r>
          </a:p>
        </p:txBody>
      </p:sp>
      <p:sp>
        <p:nvSpPr>
          <p:cNvPr id="9" name="Rectangle 8">
            <a:extLst>
              <a:ext uri="{FF2B5EF4-FFF2-40B4-BE49-F238E27FC236}">
                <a16:creationId xmlns:a16="http://schemas.microsoft.com/office/drawing/2014/main" id="{829D4974-C6B4-4DB3-8AFD-C450B52EC6C8}"/>
              </a:ext>
            </a:extLst>
          </p:cNvPr>
          <p:cNvSpPr/>
          <p:nvPr/>
        </p:nvSpPr>
        <p:spPr>
          <a:xfrm>
            <a:off x="917346" y="2813430"/>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1" name="Rectangle 10">
            <a:extLst>
              <a:ext uri="{FF2B5EF4-FFF2-40B4-BE49-F238E27FC236}">
                <a16:creationId xmlns:a16="http://schemas.microsoft.com/office/drawing/2014/main" id="{4EAB602C-88BB-40D9-B811-4A45AB0EF276}"/>
              </a:ext>
            </a:extLst>
          </p:cNvPr>
          <p:cNvSpPr/>
          <p:nvPr/>
        </p:nvSpPr>
        <p:spPr>
          <a:xfrm>
            <a:off x="917346" y="3104958"/>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3" name="Rectangle 12">
            <a:extLst>
              <a:ext uri="{FF2B5EF4-FFF2-40B4-BE49-F238E27FC236}">
                <a16:creationId xmlns:a16="http://schemas.microsoft.com/office/drawing/2014/main" id="{A587835E-01E5-48AE-9FE7-F34524BA8AB6}"/>
              </a:ext>
            </a:extLst>
          </p:cNvPr>
          <p:cNvSpPr/>
          <p:nvPr/>
        </p:nvSpPr>
        <p:spPr>
          <a:xfrm>
            <a:off x="917346" y="3400983"/>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14" name="Oval 13">
            <a:extLst>
              <a:ext uri="{FF2B5EF4-FFF2-40B4-BE49-F238E27FC236}">
                <a16:creationId xmlns:a16="http://schemas.microsoft.com/office/drawing/2014/main" id="{776E4FDF-548D-4B69-9EC6-B3F1218DC6D7}"/>
              </a:ext>
            </a:extLst>
          </p:cNvPr>
          <p:cNvSpPr/>
          <p:nvPr/>
        </p:nvSpPr>
        <p:spPr>
          <a:xfrm>
            <a:off x="1705515" y="3834424"/>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43CB5BC7-F8D8-4471-86F1-036BD99987AE}"/>
              </a:ext>
            </a:extLst>
          </p:cNvPr>
          <p:cNvSpPr/>
          <p:nvPr/>
        </p:nvSpPr>
        <p:spPr>
          <a:xfrm>
            <a:off x="1705515" y="4102836"/>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FF8B9AA-4BEB-4AF3-BB6A-0D3A5B8F01DE}"/>
              </a:ext>
            </a:extLst>
          </p:cNvPr>
          <p:cNvSpPr/>
          <p:nvPr/>
        </p:nvSpPr>
        <p:spPr>
          <a:xfrm>
            <a:off x="1705515" y="4371249"/>
            <a:ext cx="159892" cy="130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BD7F329E-4D57-45CB-909D-BAAB7498292B}"/>
              </a:ext>
            </a:extLst>
          </p:cNvPr>
          <p:cNvSpPr/>
          <p:nvPr/>
        </p:nvSpPr>
        <p:spPr>
          <a:xfrm>
            <a:off x="917346" y="4617187"/>
            <a:ext cx="1799262" cy="277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32-bit instruction</a:t>
            </a:r>
          </a:p>
        </p:txBody>
      </p:sp>
      <p:sp>
        <p:nvSpPr>
          <p:cNvPr id="21" name="Right Brace 20">
            <a:extLst>
              <a:ext uri="{FF2B5EF4-FFF2-40B4-BE49-F238E27FC236}">
                <a16:creationId xmlns:a16="http://schemas.microsoft.com/office/drawing/2014/main" id="{70D824B7-D226-4982-805B-EE598BA6FC7F}"/>
              </a:ext>
            </a:extLst>
          </p:cNvPr>
          <p:cNvSpPr/>
          <p:nvPr/>
        </p:nvSpPr>
        <p:spPr>
          <a:xfrm>
            <a:off x="3001715" y="3056156"/>
            <a:ext cx="312077" cy="164514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22" name="TextBox 21">
            <a:extLst>
              <a:ext uri="{FF2B5EF4-FFF2-40B4-BE49-F238E27FC236}">
                <a16:creationId xmlns:a16="http://schemas.microsoft.com/office/drawing/2014/main" id="{4F78AE6B-708D-4603-835B-53E15B98053F}"/>
              </a:ext>
            </a:extLst>
          </p:cNvPr>
          <p:cNvSpPr txBox="1"/>
          <p:nvPr/>
        </p:nvSpPr>
        <p:spPr>
          <a:xfrm>
            <a:off x="3505200" y="3048000"/>
            <a:ext cx="5288948" cy="1477328"/>
          </a:xfrm>
          <a:prstGeom prst="rect">
            <a:avLst/>
          </a:prstGeom>
          <a:noFill/>
        </p:spPr>
        <p:txBody>
          <a:bodyPr wrap="none" rtlCol="0">
            <a:spAutoFit/>
          </a:bodyPr>
          <a:lstStyle/>
          <a:p>
            <a:pPr marL="214313" indent="-214313">
              <a:buFont typeface="Arial" panose="020B0604020202020204" pitchFamily="34" charset="0"/>
              <a:buChar char="•"/>
            </a:pPr>
            <a:r>
              <a:rPr lang="en-US" dirty="0"/>
              <a:t>Program is a list of instructions</a:t>
            </a:r>
          </a:p>
          <a:p>
            <a:pPr marL="214313" indent="-214313">
              <a:buFont typeface="Arial" panose="020B0604020202020204" pitchFamily="34" charset="0"/>
              <a:buChar char="•"/>
            </a:pPr>
            <a:r>
              <a:rPr lang="en-US" dirty="0"/>
              <a:t>Processor executes one at a time.</a:t>
            </a:r>
          </a:p>
          <a:p>
            <a:pPr marL="214313" indent="-214313">
              <a:buFont typeface="Arial" panose="020B0604020202020204" pitchFamily="34" charset="0"/>
              <a:buChar char="•"/>
            </a:pPr>
            <a:r>
              <a:rPr lang="en-US" dirty="0"/>
              <a:t>Some instructions are “branches”</a:t>
            </a:r>
          </a:p>
          <a:p>
            <a:pPr marL="214313" indent="-214313">
              <a:buFont typeface="Arial" panose="020B0604020202020204" pitchFamily="34" charset="0"/>
              <a:buChar char="•"/>
            </a:pPr>
            <a:r>
              <a:rPr lang="en-US" dirty="0"/>
              <a:t>A branch jumps ahead or behind in the list</a:t>
            </a:r>
          </a:p>
          <a:p>
            <a:pPr marL="214313" indent="-214313">
              <a:buFont typeface="Arial" panose="020B0604020202020204" pitchFamily="34" charset="0"/>
              <a:buChar char="•"/>
            </a:pPr>
            <a:r>
              <a:rPr lang="en-US" dirty="0"/>
              <a:t>Often “conditional” (e.g., if x &gt; 0 then jump)</a:t>
            </a:r>
          </a:p>
        </p:txBody>
      </p:sp>
    </p:spTree>
    <p:extLst>
      <p:ext uri="{BB962C8B-B14F-4D97-AF65-F5344CB8AC3E}">
        <p14:creationId xmlns:p14="http://schemas.microsoft.com/office/powerpoint/2010/main" val="291484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Running a Program</a:t>
            </a:r>
          </a:p>
        </p:txBody>
      </p:sp>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726284" y="3790862"/>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7" name="Arrow: Curved Left 16">
            <a:extLst>
              <a:ext uri="{FF2B5EF4-FFF2-40B4-BE49-F238E27FC236}">
                <a16:creationId xmlns:a16="http://schemas.microsoft.com/office/drawing/2014/main" id="{2EFFA2A7-2EA2-4432-B5DC-D318B89A3842}"/>
              </a:ext>
            </a:extLst>
          </p:cNvPr>
          <p:cNvSpPr/>
          <p:nvPr/>
        </p:nvSpPr>
        <p:spPr>
          <a:xfrm rot="4664977">
            <a:off x="5626100" y="3195951"/>
            <a:ext cx="548640" cy="271928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389C1F97-6993-406A-A2E4-98C292F8E861}"/>
              </a:ext>
            </a:extLst>
          </p:cNvPr>
          <p:cNvSpPr txBox="1"/>
          <p:nvPr/>
        </p:nvSpPr>
        <p:spPr>
          <a:xfrm>
            <a:off x="4781959" y="4910325"/>
            <a:ext cx="1457450" cy="715581"/>
          </a:xfrm>
          <a:prstGeom prst="rect">
            <a:avLst/>
          </a:prstGeom>
          <a:noFill/>
        </p:spPr>
        <p:txBody>
          <a:bodyPr wrap="none" rtlCol="0">
            <a:spAutoFit/>
          </a:bodyPr>
          <a:lstStyle/>
          <a:p>
            <a:r>
              <a:rPr lang="en-US" sz="1350" dirty="0"/>
              <a:t>Program is </a:t>
            </a:r>
          </a:p>
          <a:p>
            <a:r>
              <a:rPr lang="en-US" sz="1350" dirty="0"/>
              <a:t>copied to RAM</a:t>
            </a:r>
          </a:p>
          <a:p>
            <a:r>
              <a:rPr lang="en-US" sz="1350" dirty="0"/>
              <a:t>(RAM is faster)</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21" name="Arrow: Curved Left 20">
            <a:extLst>
              <a:ext uri="{FF2B5EF4-FFF2-40B4-BE49-F238E27FC236}">
                <a16:creationId xmlns:a16="http://schemas.microsoft.com/office/drawing/2014/main" id="{CAA7B943-571F-40D9-B551-36086624EE2A}"/>
              </a:ext>
            </a:extLst>
          </p:cNvPr>
          <p:cNvSpPr/>
          <p:nvPr/>
        </p:nvSpPr>
        <p:spPr>
          <a:xfrm rot="4664977">
            <a:off x="2984210" y="3739761"/>
            <a:ext cx="548640" cy="25677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TextBox 22">
            <a:extLst>
              <a:ext uri="{FF2B5EF4-FFF2-40B4-BE49-F238E27FC236}">
                <a16:creationId xmlns:a16="http://schemas.microsoft.com/office/drawing/2014/main" id="{81801653-15CD-4C0F-9A84-829A8E573E72}"/>
              </a:ext>
            </a:extLst>
          </p:cNvPr>
          <p:cNvSpPr txBox="1"/>
          <p:nvPr/>
        </p:nvSpPr>
        <p:spPr>
          <a:xfrm>
            <a:off x="2672809" y="5346368"/>
            <a:ext cx="2242922" cy="507831"/>
          </a:xfrm>
          <a:prstGeom prst="rect">
            <a:avLst/>
          </a:prstGeom>
          <a:noFill/>
        </p:spPr>
        <p:txBody>
          <a:bodyPr wrap="none" rtlCol="0">
            <a:spAutoFit/>
          </a:bodyPr>
          <a:lstStyle/>
          <a:p>
            <a:r>
              <a:rPr lang="en-US" sz="1350" dirty="0"/>
              <a:t>1 Instruction at a time</a:t>
            </a:r>
          </a:p>
          <a:p>
            <a:r>
              <a:rPr lang="en-US" sz="1350" dirty="0"/>
              <a:t>loaded by the processor</a:t>
            </a:r>
          </a:p>
        </p:txBody>
      </p:sp>
    </p:spTree>
    <p:extLst>
      <p:ext uri="{BB962C8B-B14F-4D97-AF65-F5344CB8AC3E}">
        <p14:creationId xmlns:p14="http://schemas.microsoft.com/office/powerpoint/2010/main" val="84670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0030A-37E7-4016-A4FA-0CBE8CB24D27}"/>
              </a:ext>
            </a:extLst>
          </p:cNvPr>
          <p:cNvSpPr/>
          <p:nvPr/>
        </p:nvSpPr>
        <p:spPr>
          <a:xfrm>
            <a:off x="6037352" y="3150344"/>
            <a:ext cx="2616058" cy="25845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Arrow: Right 27">
            <a:extLst>
              <a:ext uri="{FF2B5EF4-FFF2-40B4-BE49-F238E27FC236}">
                <a16:creationId xmlns:a16="http://schemas.microsoft.com/office/drawing/2014/main" id="{5A694E19-83BE-4AE8-BCE1-382D499AE029}"/>
              </a:ext>
            </a:extLst>
          </p:cNvPr>
          <p:cNvSpPr/>
          <p:nvPr/>
        </p:nvSpPr>
        <p:spPr>
          <a:xfrm>
            <a:off x="4888281" y="5083782"/>
            <a:ext cx="1407209" cy="237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97191B5-DC7B-4E7C-B8D7-C3539959F9EA}"/>
              </a:ext>
            </a:extLst>
          </p:cNvPr>
          <p:cNvSpPr>
            <a:spLocks noGrp="1"/>
          </p:cNvSpPr>
          <p:nvPr>
            <p:ph type="title"/>
          </p:nvPr>
        </p:nvSpPr>
        <p:spPr/>
        <p:txBody>
          <a:bodyPr/>
          <a:lstStyle/>
          <a:p>
            <a:r>
              <a:rPr lang="en-US" dirty="0"/>
              <a:t>Data Too</a:t>
            </a:r>
          </a:p>
        </p:txBody>
      </p:sp>
      <p:sp>
        <p:nvSpPr>
          <p:cNvPr id="6" name="Rectangle 5">
            <a:extLst>
              <a:ext uri="{FF2B5EF4-FFF2-40B4-BE49-F238E27FC236}">
                <a16:creationId xmlns:a16="http://schemas.microsoft.com/office/drawing/2014/main" id="{431BEE43-2F19-4B78-A705-B9DFFA944B97}"/>
              </a:ext>
            </a:extLst>
          </p:cNvPr>
          <p:cNvSpPr/>
          <p:nvPr/>
        </p:nvSpPr>
        <p:spPr>
          <a:xfrm>
            <a:off x="3263971" y="3685212"/>
            <a:ext cx="2616058" cy="1001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8" name="Picture 2" descr="FA80486SXSF33">
            <a:extLst>
              <a:ext uri="{FF2B5EF4-FFF2-40B4-BE49-F238E27FC236}">
                <a16:creationId xmlns:a16="http://schemas.microsoft.com/office/drawing/2014/main" id="{F1D57633-B550-4915-83D7-0DB7C29E7D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9008" y="3150344"/>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E29208-AC1A-46A1-B30F-2D1E9DBACD55}"/>
              </a:ext>
            </a:extLst>
          </p:cNvPr>
          <p:cNvSpPr txBox="1"/>
          <p:nvPr/>
        </p:nvSpPr>
        <p:spPr>
          <a:xfrm>
            <a:off x="6783433" y="2857779"/>
            <a:ext cx="1200970" cy="300082"/>
          </a:xfrm>
          <a:prstGeom prst="rect">
            <a:avLst/>
          </a:prstGeom>
          <a:noFill/>
        </p:spPr>
        <p:txBody>
          <a:bodyPr wrap="none" rtlCol="0">
            <a:spAutoFit/>
          </a:bodyPr>
          <a:lstStyle/>
          <a:p>
            <a:r>
              <a:rPr lang="en-US" sz="1350" dirty="0"/>
              <a:t>HARD DRIVE</a:t>
            </a:r>
          </a:p>
        </p:txBody>
      </p:sp>
      <p:sp>
        <p:nvSpPr>
          <p:cNvPr id="13" name="TextBox 12">
            <a:extLst>
              <a:ext uri="{FF2B5EF4-FFF2-40B4-BE49-F238E27FC236}">
                <a16:creationId xmlns:a16="http://schemas.microsoft.com/office/drawing/2014/main" id="{25C41C45-D272-4A52-8625-A5F406B60A8D}"/>
              </a:ext>
            </a:extLst>
          </p:cNvPr>
          <p:cNvSpPr txBox="1"/>
          <p:nvPr/>
        </p:nvSpPr>
        <p:spPr>
          <a:xfrm>
            <a:off x="4325417" y="3429000"/>
            <a:ext cx="577402" cy="300082"/>
          </a:xfrm>
          <a:prstGeom prst="rect">
            <a:avLst/>
          </a:prstGeom>
          <a:noFill/>
        </p:spPr>
        <p:txBody>
          <a:bodyPr wrap="none" rtlCol="0">
            <a:spAutoFit/>
          </a:bodyPr>
          <a:lstStyle/>
          <a:p>
            <a:r>
              <a:rPr lang="en-US" sz="1350" dirty="0"/>
              <a:t>RAM</a:t>
            </a:r>
          </a:p>
        </p:txBody>
      </p:sp>
      <p:sp>
        <p:nvSpPr>
          <p:cNvPr id="14" name="Flowchart: Process 13">
            <a:extLst>
              <a:ext uri="{FF2B5EF4-FFF2-40B4-BE49-F238E27FC236}">
                <a16:creationId xmlns:a16="http://schemas.microsoft.com/office/drawing/2014/main" id="{9495FD2A-A934-4D49-A394-3ADD9160D257}"/>
              </a:ext>
            </a:extLst>
          </p:cNvPr>
          <p:cNvSpPr/>
          <p:nvPr/>
        </p:nvSpPr>
        <p:spPr>
          <a:xfrm>
            <a:off x="6197882" y="3290501"/>
            <a:ext cx="1830084"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6" name="Flowchart: Process 15">
            <a:extLst>
              <a:ext uri="{FF2B5EF4-FFF2-40B4-BE49-F238E27FC236}">
                <a16:creationId xmlns:a16="http://schemas.microsoft.com/office/drawing/2014/main" id="{01DABA40-6196-4EA7-89DA-489B79F493FC}"/>
              </a:ext>
            </a:extLst>
          </p:cNvPr>
          <p:cNvSpPr/>
          <p:nvPr/>
        </p:nvSpPr>
        <p:spPr>
          <a:xfrm>
            <a:off x="3301615" y="3756434"/>
            <a:ext cx="1552976" cy="8112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Program</a:t>
            </a:r>
          </a:p>
          <a:p>
            <a:pPr algn="ctr"/>
            <a:r>
              <a:rPr lang="en-US" sz="1350" dirty="0"/>
              <a:t>(List of Instructions)</a:t>
            </a:r>
          </a:p>
        </p:txBody>
      </p:sp>
      <p:sp>
        <p:nvSpPr>
          <p:cNvPr id="19" name="Rectangle 18">
            <a:extLst>
              <a:ext uri="{FF2B5EF4-FFF2-40B4-BE49-F238E27FC236}">
                <a16:creationId xmlns:a16="http://schemas.microsoft.com/office/drawing/2014/main" id="{F26B98D9-E2E7-491C-9D3B-EF4DB87DC9A7}"/>
              </a:ext>
            </a:extLst>
          </p:cNvPr>
          <p:cNvSpPr/>
          <p:nvPr/>
        </p:nvSpPr>
        <p:spPr>
          <a:xfrm>
            <a:off x="1001836" y="4716251"/>
            <a:ext cx="2101619" cy="1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Single Instruction</a:t>
            </a:r>
          </a:p>
        </p:txBody>
      </p:sp>
      <p:sp>
        <p:nvSpPr>
          <p:cNvPr id="5" name="Flowchart: Process 4">
            <a:extLst>
              <a:ext uri="{FF2B5EF4-FFF2-40B4-BE49-F238E27FC236}">
                <a16:creationId xmlns:a16="http://schemas.microsoft.com/office/drawing/2014/main" id="{2A2B7CF7-F65A-493A-AB7F-C81EDE3AA7F4}"/>
              </a:ext>
            </a:extLst>
          </p:cNvPr>
          <p:cNvSpPr/>
          <p:nvPr/>
        </p:nvSpPr>
        <p:spPr>
          <a:xfrm>
            <a:off x="4892233" y="3756434"/>
            <a:ext cx="952478" cy="811218"/>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Data</a:t>
            </a:r>
          </a:p>
        </p:txBody>
      </p:sp>
      <p:sp>
        <p:nvSpPr>
          <p:cNvPr id="11" name="Arrow: Bent-Up 10">
            <a:extLst>
              <a:ext uri="{FF2B5EF4-FFF2-40B4-BE49-F238E27FC236}">
                <a16:creationId xmlns:a16="http://schemas.microsoft.com/office/drawing/2014/main" id="{B29C082E-EB38-426D-ADC3-76CAD92716E0}"/>
              </a:ext>
            </a:extLst>
          </p:cNvPr>
          <p:cNvSpPr/>
          <p:nvPr/>
        </p:nvSpPr>
        <p:spPr>
          <a:xfrm>
            <a:off x="2898661" y="4721458"/>
            <a:ext cx="2506830"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Bent-Up 14">
            <a:extLst>
              <a:ext uri="{FF2B5EF4-FFF2-40B4-BE49-F238E27FC236}">
                <a16:creationId xmlns:a16="http://schemas.microsoft.com/office/drawing/2014/main" id="{D513C9D3-F7ED-47B4-99B1-4310A4F3B125}"/>
              </a:ext>
            </a:extLst>
          </p:cNvPr>
          <p:cNvSpPr/>
          <p:nvPr/>
        </p:nvSpPr>
        <p:spPr>
          <a:xfrm>
            <a:off x="2048199" y="4721458"/>
            <a:ext cx="2216861" cy="5486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Process 29">
            <a:extLst>
              <a:ext uri="{FF2B5EF4-FFF2-40B4-BE49-F238E27FC236}">
                <a16:creationId xmlns:a16="http://schemas.microsoft.com/office/drawing/2014/main" id="{99FC7CF2-0545-4DC9-99F0-A8282DCBCF85}"/>
              </a:ext>
            </a:extLst>
          </p:cNvPr>
          <p:cNvSpPr/>
          <p:nvPr/>
        </p:nvSpPr>
        <p:spPr>
          <a:xfrm>
            <a:off x="6353542" y="4778657"/>
            <a:ext cx="952478" cy="811218"/>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Data File</a:t>
            </a:r>
          </a:p>
        </p:txBody>
      </p:sp>
      <p:sp>
        <p:nvSpPr>
          <p:cNvPr id="31" name="TextBox 30">
            <a:extLst>
              <a:ext uri="{FF2B5EF4-FFF2-40B4-BE49-F238E27FC236}">
                <a16:creationId xmlns:a16="http://schemas.microsoft.com/office/drawing/2014/main" id="{9E4222FE-925A-4538-9358-E404853890F2}"/>
              </a:ext>
            </a:extLst>
          </p:cNvPr>
          <p:cNvSpPr txBox="1"/>
          <p:nvPr/>
        </p:nvSpPr>
        <p:spPr>
          <a:xfrm>
            <a:off x="202641" y="5392618"/>
            <a:ext cx="5743602" cy="784830"/>
          </a:xfrm>
          <a:prstGeom prst="rect">
            <a:avLst/>
          </a:prstGeom>
          <a:noFill/>
        </p:spPr>
        <p:txBody>
          <a:bodyPr wrap="square" rtlCol="0">
            <a:spAutoFit/>
          </a:bodyPr>
          <a:lstStyle/>
          <a:p>
            <a:r>
              <a:rPr lang="en-US" sz="1500" dirty="0"/>
              <a:t>Instruction can manipulate instructions (branching), read or write from  data in RAM or load or save data from files on disk. (All are just binary numbers)</a:t>
            </a:r>
          </a:p>
        </p:txBody>
      </p:sp>
    </p:spTree>
    <p:extLst>
      <p:ext uri="{BB962C8B-B14F-4D97-AF65-F5344CB8AC3E}">
        <p14:creationId xmlns:p14="http://schemas.microsoft.com/office/powerpoint/2010/main" val="369490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1953-8FDC-4A33-A8F5-C00DCE40FBBC}"/>
              </a:ext>
            </a:extLst>
          </p:cNvPr>
          <p:cNvSpPr>
            <a:spLocks noGrp="1"/>
          </p:cNvSpPr>
          <p:nvPr>
            <p:ph type="title"/>
          </p:nvPr>
        </p:nvSpPr>
        <p:spPr/>
        <p:txBody>
          <a:bodyPr/>
          <a:lstStyle/>
          <a:p>
            <a:r>
              <a:rPr lang="en-US" dirty="0"/>
              <a:t>Creating a Program</a:t>
            </a:r>
          </a:p>
        </p:txBody>
      </p:sp>
      <p:sp>
        <p:nvSpPr>
          <p:cNvPr id="3" name="Content Placeholder 2">
            <a:extLst>
              <a:ext uri="{FF2B5EF4-FFF2-40B4-BE49-F238E27FC236}">
                <a16:creationId xmlns:a16="http://schemas.microsoft.com/office/drawing/2014/main" id="{B3CBFB02-01FA-4EBE-928C-0AD96108B9E9}"/>
              </a:ext>
            </a:extLst>
          </p:cNvPr>
          <p:cNvSpPr>
            <a:spLocks noGrp="1"/>
          </p:cNvSpPr>
          <p:nvPr>
            <p:ph idx="1"/>
          </p:nvPr>
        </p:nvSpPr>
        <p:spPr/>
        <p:txBody>
          <a:bodyPr/>
          <a:lstStyle/>
          <a:p>
            <a:r>
              <a:rPr lang="en-US" dirty="0"/>
              <a:t>Programs written in Programming Language</a:t>
            </a:r>
          </a:p>
          <a:p>
            <a:r>
              <a:rPr lang="en-US" dirty="0"/>
              <a:t>Programming Language is human readable</a:t>
            </a:r>
          </a:p>
          <a:p>
            <a:r>
              <a:rPr lang="en-US" dirty="0"/>
              <a:t>However, programming language </a:t>
            </a:r>
            <a:r>
              <a:rPr lang="en-US" b="1" i="1" dirty="0"/>
              <a:t>NOT</a:t>
            </a:r>
            <a:r>
              <a:rPr lang="en-US" dirty="0"/>
              <a:t> machine readable</a:t>
            </a:r>
          </a:p>
          <a:p>
            <a:r>
              <a:rPr lang="en-US" dirty="0"/>
              <a:t>Remember, processor </a:t>
            </a:r>
            <a:r>
              <a:rPr lang="en-US" b="1" i="1" dirty="0"/>
              <a:t>ONLY </a:t>
            </a:r>
            <a:r>
              <a:rPr lang="en-US" dirty="0"/>
              <a:t>speaks in basic instructions</a:t>
            </a:r>
          </a:p>
        </p:txBody>
      </p:sp>
    </p:spTree>
    <p:extLst>
      <p:ext uri="{BB962C8B-B14F-4D97-AF65-F5344CB8AC3E}">
        <p14:creationId xmlns:p14="http://schemas.microsoft.com/office/powerpoint/2010/main" val="6320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66-D727-4842-9A59-5C39267B0814}"/>
              </a:ext>
            </a:extLst>
          </p:cNvPr>
          <p:cNvSpPr>
            <a:spLocks noGrp="1"/>
          </p:cNvSpPr>
          <p:nvPr>
            <p:ph type="title"/>
          </p:nvPr>
        </p:nvSpPr>
        <p:spPr/>
        <p:txBody>
          <a:bodyPr/>
          <a:lstStyle/>
          <a:p>
            <a:r>
              <a:rPr lang="en-US" dirty="0"/>
              <a:t>Three Major Computer Parts</a:t>
            </a:r>
          </a:p>
        </p:txBody>
      </p:sp>
      <p:pic>
        <p:nvPicPr>
          <p:cNvPr id="5" name="Picture 4">
            <a:extLst>
              <a:ext uri="{FF2B5EF4-FFF2-40B4-BE49-F238E27FC236}">
                <a16:creationId xmlns:a16="http://schemas.microsoft.com/office/drawing/2014/main" id="{0D27FBAD-0B0A-46BF-94A2-82CFB1EF23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33483" y="2765204"/>
            <a:ext cx="3270666" cy="2571750"/>
          </a:xfrm>
          <a:prstGeom prst="rect">
            <a:avLst/>
          </a:prstGeom>
        </p:spPr>
      </p:pic>
      <p:sp>
        <p:nvSpPr>
          <p:cNvPr id="7" name="TextBox 6">
            <a:extLst>
              <a:ext uri="{FF2B5EF4-FFF2-40B4-BE49-F238E27FC236}">
                <a16:creationId xmlns:a16="http://schemas.microsoft.com/office/drawing/2014/main" id="{8CFCE33E-F2C1-40F7-911E-08B236E645EE}"/>
              </a:ext>
            </a:extLst>
          </p:cNvPr>
          <p:cNvSpPr txBox="1"/>
          <p:nvPr/>
        </p:nvSpPr>
        <p:spPr>
          <a:xfrm>
            <a:off x="5433483" y="5439902"/>
            <a:ext cx="3270666" cy="196208"/>
          </a:xfrm>
          <a:prstGeom prst="rect">
            <a:avLst/>
          </a:prstGeom>
          <a:noFill/>
        </p:spPr>
        <p:txBody>
          <a:bodyPr wrap="square" rtlCol="0">
            <a:spAutoFit/>
          </a:bodyPr>
          <a:lstStyle/>
          <a:p>
            <a:r>
              <a:rPr lang="en-US" sz="675">
                <a:hlinkClick r:id="rId4" tooltip="http://pngimg.com/download/7704"/>
              </a:rPr>
              <a:t>This Photo</a:t>
            </a:r>
            <a:r>
              <a:rPr lang="en-US" sz="675"/>
              <a:t> by Unknown Author is licensed under </a:t>
            </a:r>
            <a:r>
              <a:rPr lang="en-US" sz="675">
                <a:hlinkClick r:id="rId5" tooltip="https://creativecommons.org/licenses/by-nc/3.0/"/>
              </a:rPr>
              <a:t>CC BY-NC</a:t>
            </a:r>
            <a:endParaRPr lang="en-US" sz="675"/>
          </a:p>
        </p:txBody>
      </p:sp>
      <p:pic>
        <p:nvPicPr>
          <p:cNvPr id="1026" name="Picture 2" descr="FA80486SXSF33">
            <a:extLst>
              <a:ext uri="{FF2B5EF4-FFF2-40B4-BE49-F238E27FC236}">
                <a16:creationId xmlns:a16="http://schemas.microsoft.com/office/drawing/2014/main" id="{09E63B52-1DB3-492A-B112-C000F84806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459" y="2649359"/>
            <a:ext cx="913176" cy="913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069C19-1CCB-4B43-B4AA-AEB291C75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57" y="3718991"/>
            <a:ext cx="1972640" cy="197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AMOO DDR4 RAM Desktop PC Memory 4GB 8GB 2133 2400MHz CL15 PC4 17000S 288  Pin DIMM For Intel Stick Computer Lifetime Warranty|for intel|pc memoryram  desktop - AliExpress">
            <a:extLst>
              <a:ext uri="{FF2B5EF4-FFF2-40B4-BE49-F238E27FC236}">
                <a16:creationId xmlns:a16="http://schemas.microsoft.com/office/drawing/2014/main" id="{EA3682BB-6DBB-44DB-B6EB-97ED54FA7F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779" y="4734334"/>
            <a:ext cx="1607344" cy="16073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F368A2D-45AA-4656-ADFE-92AE93662FAF}"/>
              </a:ext>
            </a:extLst>
          </p:cNvPr>
          <p:cNvCxnSpPr>
            <a:cxnSpLocks/>
            <a:endCxn id="1026" idx="3"/>
          </p:cNvCxnSpPr>
          <p:nvPr/>
        </p:nvCxnSpPr>
        <p:spPr>
          <a:xfrm flipH="1" flipV="1">
            <a:off x="1213635" y="3105947"/>
            <a:ext cx="4704280" cy="8738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2D495C5-4AF3-4C1C-AA00-E4C582E9D37B}"/>
              </a:ext>
            </a:extLst>
          </p:cNvPr>
          <p:cNvCxnSpPr>
            <a:cxnSpLocks/>
          </p:cNvCxnSpPr>
          <p:nvPr/>
        </p:nvCxnSpPr>
        <p:spPr>
          <a:xfrm flipH="1">
            <a:off x="1673353" y="3979770"/>
            <a:ext cx="4202181" cy="4143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67DDFB9-7ADE-47CE-B014-D9DA4D2768AE}"/>
              </a:ext>
            </a:extLst>
          </p:cNvPr>
          <p:cNvCxnSpPr>
            <a:cxnSpLocks/>
          </p:cNvCxnSpPr>
          <p:nvPr/>
        </p:nvCxnSpPr>
        <p:spPr>
          <a:xfrm flipH="1">
            <a:off x="3956836" y="3979769"/>
            <a:ext cx="1961079" cy="6455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F40E0D-7BA2-4AF2-9A15-7B427CAC837A}"/>
              </a:ext>
            </a:extLst>
          </p:cNvPr>
          <p:cNvSpPr txBox="1"/>
          <p:nvPr/>
        </p:nvSpPr>
        <p:spPr>
          <a:xfrm rot="658291">
            <a:off x="1843708" y="3118071"/>
            <a:ext cx="2637260" cy="300082"/>
          </a:xfrm>
          <a:prstGeom prst="rect">
            <a:avLst/>
          </a:prstGeom>
          <a:noFill/>
        </p:spPr>
        <p:txBody>
          <a:bodyPr wrap="none" rtlCol="0">
            <a:spAutoFit/>
          </a:bodyPr>
          <a:lstStyle/>
          <a:p>
            <a:r>
              <a:rPr lang="en-US" sz="1350" dirty="0"/>
              <a:t>Central Processing Unit (CPU)</a:t>
            </a:r>
          </a:p>
        </p:txBody>
      </p:sp>
      <p:sp>
        <p:nvSpPr>
          <p:cNvPr id="21" name="TextBox 20">
            <a:extLst>
              <a:ext uri="{FF2B5EF4-FFF2-40B4-BE49-F238E27FC236}">
                <a16:creationId xmlns:a16="http://schemas.microsoft.com/office/drawing/2014/main" id="{5E99E25E-BDCB-4867-A0C0-43D3D3A1230C}"/>
              </a:ext>
            </a:extLst>
          </p:cNvPr>
          <p:cNvSpPr txBox="1"/>
          <p:nvPr/>
        </p:nvSpPr>
        <p:spPr>
          <a:xfrm rot="21284436">
            <a:off x="2357831" y="3948382"/>
            <a:ext cx="1063112" cy="300082"/>
          </a:xfrm>
          <a:prstGeom prst="rect">
            <a:avLst/>
          </a:prstGeom>
          <a:noFill/>
        </p:spPr>
        <p:txBody>
          <a:bodyPr wrap="none" rtlCol="0">
            <a:spAutoFit/>
          </a:bodyPr>
          <a:lstStyle/>
          <a:p>
            <a:r>
              <a:rPr lang="en-US" sz="1350" dirty="0"/>
              <a:t>Hard Drive</a:t>
            </a:r>
          </a:p>
        </p:txBody>
      </p:sp>
      <p:sp>
        <p:nvSpPr>
          <p:cNvPr id="22" name="TextBox 21">
            <a:extLst>
              <a:ext uri="{FF2B5EF4-FFF2-40B4-BE49-F238E27FC236}">
                <a16:creationId xmlns:a16="http://schemas.microsoft.com/office/drawing/2014/main" id="{AED114C0-7D47-4B3C-B7A0-9ACAD6A46E8C}"/>
              </a:ext>
            </a:extLst>
          </p:cNvPr>
          <p:cNvSpPr txBox="1"/>
          <p:nvPr/>
        </p:nvSpPr>
        <p:spPr>
          <a:xfrm rot="20473375">
            <a:off x="3347328" y="4182441"/>
            <a:ext cx="2295821" cy="507831"/>
          </a:xfrm>
          <a:prstGeom prst="rect">
            <a:avLst/>
          </a:prstGeom>
          <a:noFill/>
        </p:spPr>
        <p:txBody>
          <a:bodyPr wrap="none" rtlCol="0">
            <a:spAutoFit/>
          </a:bodyPr>
          <a:lstStyle/>
          <a:p>
            <a:pPr algn="ctr"/>
            <a:r>
              <a:rPr lang="en-US" sz="1350" dirty="0"/>
              <a:t>Random Access Memory</a:t>
            </a:r>
          </a:p>
          <a:p>
            <a:pPr algn="ctr"/>
            <a:r>
              <a:rPr lang="en-US" sz="1350" dirty="0"/>
              <a:t>(RAM)</a:t>
            </a:r>
          </a:p>
        </p:txBody>
      </p:sp>
    </p:spTree>
    <p:extLst>
      <p:ext uri="{BB962C8B-B14F-4D97-AF65-F5344CB8AC3E}">
        <p14:creationId xmlns:p14="http://schemas.microsoft.com/office/powerpoint/2010/main" val="1389061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74B6-CF6C-458C-B983-C74EBAE347B6}"/>
              </a:ext>
            </a:extLst>
          </p:cNvPr>
          <p:cNvSpPr>
            <a:spLocks noGrp="1"/>
          </p:cNvSpPr>
          <p:nvPr>
            <p:ph type="title"/>
          </p:nvPr>
        </p:nvSpPr>
        <p:spPr/>
        <p:txBody>
          <a:bodyPr/>
          <a:lstStyle/>
          <a:p>
            <a:r>
              <a:rPr lang="en-US" dirty="0"/>
              <a:t>Compiling</a:t>
            </a:r>
          </a:p>
        </p:txBody>
      </p:sp>
      <p:sp>
        <p:nvSpPr>
          <p:cNvPr id="3" name="Content Placeholder 2">
            <a:extLst>
              <a:ext uri="{FF2B5EF4-FFF2-40B4-BE49-F238E27FC236}">
                <a16:creationId xmlns:a16="http://schemas.microsoft.com/office/drawing/2014/main" id="{5FDBEF4E-884E-4187-963D-8A0F0F5EE602}"/>
              </a:ext>
            </a:extLst>
          </p:cNvPr>
          <p:cNvSpPr>
            <a:spLocks noGrp="1"/>
          </p:cNvSpPr>
          <p:nvPr>
            <p:ph idx="1"/>
          </p:nvPr>
        </p:nvSpPr>
        <p:spPr/>
        <p:txBody>
          <a:bodyPr/>
          <a:lstStyle/>
          <a:p>
            <a:r>
              <a:rPr lang="en-US" dirty="0"/>
              <a:t>Some languages can be “complied”</a:t>
            </a:r>
          </a:p>
          <a:p>
            <a:r>
              <a:rPr lang="en-US" dirty="0"/>
              <a:t>This means the program is converted to machine readable</a:t>
            </a:r>
          </a:p>
          <a:p>
            <a:r>
              <a:rPr lang="en-US" dirty="0"/>
              <a:t>Compiler knows how to translate and organize </a:t>
            </a:r>
          </a:p>
          <a:p>
            <a:r>
              <a:rPr lang="en-US" dirty="0"/>
              <a:t>Quite complicated and still subject of research</a:t>
            </a:r>
          </a:p>
          <a:p>
            <a:r>
              <a:rPr lang="en-US" dirty="0"/>
              <a:t>Example: C/C++</a:t>
            </a:r>
          </a:p>
        </p:txBody>
      </p:sp>
    </p:spTree>
    <p:extLst>
      <p:ext uri="{BB962C8B-B14F-4D97-AF65-F5344CB8AC3E}">
        <p14:creationId xmlns:p14="http://schemas.microsoft.com/office/powerpoint/2010/main" val="51254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9918-DBBA-46E7-AB99-E490DE10EE4D}"/>
              </a:ext>
            </a:extLst>
          </p:cNvPr>
          <p:cNvSpPr>
            <a:spLocks noGrp="1"/>
          </p:cNvSpPr>
          <p:nvPr>
            <p:ph type="title"/>
          </p:nvPr>
        </p:nvSpPr>
        <p:spPr/>
        <p:txBody>
          <a:bodyPr/>
          <a:lstStyle/>
          <a:p>
            <a:r>
              <a:rPr lang="en-US" dirty="0"/>
              <a:t>C Example</a:t>
            </a:r>
          </a:p>
        </p:txBody>
      </p:sp>
      <p:sp>
        <p:nvSpPr>
          <p:cNvPr id="4" name="TextBox 3">
            <a:extLst>
              <a:ext uri="{FF2B5EF4-FFF2-40B4-BE49-F238E27FC236}">
                <a16:creationId xmlns:a16="http://schemas.microsoft.com/office/drawing/2014/main" id="{1F0FE5E1-56C4-4831-9C19-8AAF5F51BAD9}"/>
              </a:ext>
            </a:extLst>
          </p:cNvPr>
          <p:cNvSpPr txBox="1"/>
          <p:nvPr/>
        </p:nvSpPr>
        <p:spPr>
          <a:xfrm>
            <a:off x="457200" y="2443829"/>
            <a:ext cx="4191000"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stdio</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(“Hello World\n”);</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12E7A7CB-7CB0-4F72-A20F-CB2B615E9B37}"/>
              </a:ext>
            </a:extLst>
          </p:cNvPr>
          <p:cNvSpPr/>
          <p:nvPr/>
        </p:nvSpPr>
        <p:spPr>
          <a:xfrm>
            <a:off x="457200" y="4116526"/>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Arrow: Down 5">
            <a:extLst>
              <a:ext uri="{FF2B5EF4-FFF2-40B4-BE49-F238E27FC236}">
                <a16:creationId xmlns:a16="http://schemas.microsoft.com/office/drawing/2014/main" id="{323AF5B1-7CAF-4A3B-97A4-20F680CA8D7C}"/>
              </a:ext>
            </a:extLst>
          </p:cNvPr>
          <p:cNvSpPr/>
          <p:nvPr/>
        </p:nvSpPr>
        <p:spPr>
          <a:xfrm>
            <a:off x="1624584" y="38862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DA59BE-F67F-42A7-B020-DF26831ED262}"/>
              </a:ext>
            </a:extLst>
          </p:cNvPr>
          <p:cNvSpPr txBox="1"/>
          <p:nvPr/>
        </p:nvSpPr>
        <p:spPr>
          <a:xfrm>
            <a:off x="5029200" y="45720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8" name="Arrow: Down 7">
            <a:extLst>
              <a:ext uri="{FF2B5EF4-FFF2-40B4-BE49-F238E27FC236}">
                <a16:creationId xmlns:a16="http://schemas.microsoft.com/office/drawing/2014/main" id="{2A97F854-4220-43E2-81D5-3CFF82D0FD2D}"/>
              </a:ext>
            </a:extLst>
          </p:cNvPr>
          <p:cNvSpPr/>
          <p:nvPr/>
        </p:nvSpPr>
        <p:spPr>
          <a:xfrm rot="16200000">
            <a:off x="4064187" y="4486725"/>
            <a:ext cx="484632" cy="1445393"/>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9" name="Picture 2" descr="FA80486SXSF33">
            <a:extLst>
              <a:ext uri="{FF2B5EF4-FFF2-40B4-BE49-F238E27FC236}">
                <a16:creationId xmlns:a16="http://schemas.microsoft.com/office/drawing/2014/main" id="{137E8D60-C732-4280-93D5-4F2899ABB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9383" y="20721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2F275333-4A5D-4CE3-B679-A0B35D2B5A39}"/>
              </a:ext>
            </a:extLst>
          </p:cNvPr>
          <p:cNvSpPr/>
          <p:nvPr/>
        </p:nvSpPr>
        <p:spPr>
          <a:xfrm flipV="1">
            <a:off x="6249784" y="3733800"/>
            <a:ext cx="484632" cy="838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34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1AB0-FFDA-4B39-89AA-22FD6FB1D88B}"/>
              </a:ext>
            </a:extLst>
          </p:cNvPr>
          <p:cNvSpPr>
            <a:spLocks noGrp="1"/>
          </p:cNvSpPr>
          <p:nvPr>
            <p:ph type="title"/>
          </p:nvPr>
        </p:nvSpPr>
        <p:spPr/>
        <p:txBody>
          <a:bodyPr/>
          <a:lstStyle/>
          <a:p>
            <a:r>
              <a:rPr lang="en-US" dirty="0"/>
              <a:t>Interpreting</a:t>
            </a:r>
          </a:p>
        </p:txBody>
      </p:sp>
      <p:sp>
        <p:nvSpPr>
          <p:cNvPr id="3" name="Content Placeholder 2">
            <a:extLst>
              <a:ext uri="{FF2B5EF4-FFF2-40B4-BE49-F238E27FC236}">
                <a16:creationId xmlns:a16="http://schemas.microsoft.com/office/drawing/2014/main" id="{1D9ACBD4-3B80-4FC4-A0F2-EEADEED40C20}"/>
              </a:ext>
            </a:extLst>
          </p:cNvPr>
          <p:cNvSpPr>
            <a:spLocks noGrp="1"/>
          </p:cNvSpPr>
          <p:nvPr>
            <p:ph idx="1"/>
          </p:nvPr>
        </p:nvSpPr>
        <p:spPr/>
        <p:txBody>
          <a:bodyPr/>
          <a:lstStyle/>
          <a:p>
            <a:r>
              <a:rPr lang="en-US" dirty="0"/>
              <a:t>Some languages can be “interpreted”</a:t>
            </a:r>
          </a:p>
          <a:p>
            <a:r>
              <a:rPr lang="en-US" dirty="0"/>
              <a:t>This means the program is “executed” by interpreter</a:t>
            </a:r>
          </a:p>
          <a:p>
            <a:r>
              <a:rPr lang="en-US" dirty="0"/>
              <a:t>Usually one instruction at a time</a:t>
            </a:r>
          </a:p>
          <a:p>
            <a:r>
              <a:rPr lang="en-US" dirty="0"/>
              <a:t>Interpreter has to be a fully compiled program</a:t>
            </a:r>
          </a:p>
          <a:p>
            <a:r>
              <a:rPr lang="en-US" dirty="0"/>
              <a:t>Interpretation is considerably slower</a:t>
            </a:r>
          </a:p>
          <a:p>
            <a:r>
              <a:rPr lang="en-US" dirty="0"/>
              <a:t>Example: Python</a:t>
            </a:r>
          </a:p>
        </p:txBody>
      </p:sp>
    </p:spTree>
    <p:extLst>
      <p:ext uri="{BB962C8B-B14F-4D97-AF65-F5344CB8AC3E}">
        <p14:creationId xmlns:p14="http://schemas.microsoft.com/office/powerpoint/2010/main" val="28484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4F04-9F74-47D3-9EF7-50D3BFF8ECA2}"/>
              </a:ext>
            </a:extLst>
          </p:cNvPr>
          <p:cNvSpPr>
            <a:spLocks noGrp="1"/>
          </p:cNvSpPr>
          <p:nvPr>
            <p:ph type="title"/>
          </p:nvPr>
        </p:nvSpPr>
        <p:spPr/>
        <p:txBody>
          <a:bodyPr/>
          <a:lstStyle/>
          <a:p>
            <a:r>
              <a:rPr lang="en-US" dirty="0"/>
              <a:t>Python Example</a:t>
            </a:r>
          </a:p>
        </p:txBody>
      </p:sp>
      <p:sp>
        <p:nvSpPr>
          <p:cNvPr id="4" name="TextBox 3">
            <a:extLst>
              <a:ext uri="{FF2B5EF4-FFF2-40B4-BE49-F238E27FC236}">
                <a16:creationId xmlns:a16="http://schemas.microsoft.com/office/drawing/2014/main" id="{CC16747A-0D71-4DC2-9767-E2E3B20A1C48}"/>
              </a:ext>
            </a:extLst>
          </p:cNvPr>
          <p:cNvSpPr txBox="1"/>
          <p:nvPr/>
        </p:nvSpPr>
        <p:spPr>
          <a:xfrm>
            <a:off x="457200" y="2443829"/>
            <a:ext cx="4191000"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if __name__ == “__main__”:</a:t>
            </a:r>
          </a:p>
          <a:p>
            <a:r>
              <a:rPr lang="en-US" dirty="0">
                <a:latin typeface="Courier New" panose="02070309020205020404" pitchFamily="49" charset="0"/>
                <a:cs typeface="Courier New" panose="02070309020205020404" pitchFamily="49" charset="0"/>
              </a:rPr>
              <a:t>	print(“Hello World”)</a:t>
            </a:r>
          </a:p>
        </p:txBody>
      </p:sp>
      <p:sp>
        <p:nvSpPr>
          <p:cNvPr id="5" name="Flowchart: Magnetic Disk 4">
            <a:extLst>
              <a:ext uri="{FF2B5EF4-FFF2-40B4-BE49-F238E27FC236}">
                <a16:creationId xmlns:a16="http://schemas.microsoft.com/office/drawing/2014/main" id="{BD6CDDC0-91E5-4147-B115-39FAA8257609}"/>
              </a:ext>
            </a:extLst>
          </p:cNvPr>
          <p:cNvSpPr/>
          <p:nvPr/>
        </p:nvSpPr>
        <p:spPr>
          <a:xfrm>
            <a:off x="3429000" y="4495800"/>
            <a:ext cx="3200400" cy="1674849"/>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PYTHON INTERPRETER</a:t>
            </a:r>
          </a:p>
          <a:p>
            <a:pPr algn="ctr"/>
            <a:r>
              <a:rPr lang="en-US" b="1" dirty="0"/>
              <a:t>(Already Binary Program)</a:t>
            </a:r>
          </a:p>
        </p:txBody>
      </p:sp>
      <p:sp>
        <p:nvSpPr>
          <p:cNvPr id="6" name="Arrow: Bent-Up 5">
            <a:extLst>
              <a:ext uri="{FF2B5EF4-FFF2-40B4-BE49-F238E27FC236}">
                <a16:creationId xmlns:a16="http://schemas.microsoft.com/office/drawing/2014/main" id="{3D9C577D-8190-437C-B4E8-E99155F52C28}"/>
              </a:ext>
            </a:extLst>
          </p:cNvPr>
          <p:cNvSpPr/>
          <p:nvPr/>
        </p:nvSpPr>
        <p:spPr>
          <a:xfrm rot="5400000">
            <a:off x="753618" y="4106418"/>
            <a:ext cx="2086356" cy="731520"/>
          </a:xfrm>
          <a:prstGeom prst="ben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7" name="Picture 2" descr="FA80486SXSF33">
            <a:extLst>
              <a:ext uri="{FF2B5EF4-FFF2-40B4-BE49-F238E27FC236}">
                <a16:creationId xmlns:a16="http://schemas.microsoft.com/office/drawing/2014/main" id="{6F1D873B-E08B-4419-86A0-E7E2AA330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566" y="2034002"/>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CE2AE-F93E-487D-89B5-46F81900BD10}"/>
              </a:ext>
            </a:extLst>
          </p:cNvPr>
          <p:cNvSpPr txBox="1"/>
          <p:nvPr/>
        </p:nvSpPr>
        <p:spPr>
          <a:xfrm>
            <a:off x="524256" y="5562600"/>
            <a:ext cx="32766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9" name="Arrow: Bent-Up 8">
            <a:extLst>
              <a:ext uri="{FF2B5EF4-FFF2-40B4-BE49-F238E27FC236}">
                <a16:creationId xmlns:a16="http://schemas.microsoft.com/office/drawing/2014/main" id="{5E95D65D-BA96-429A-AA79-51DA6CD619AB}"/>
              </a:ext>
            </a:extLst>
          </p:cNvPr>
          <p:cNvSpPr/>
          <p:nvPr/>
        </p:nvSpPr>
        <p:spPr>
          <a:xfrm>
            <a:off x="6705144" y="4038600"/>
            <a:ext cx="1227582" cy="1800055"/>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0A8657-0803-4E91-BE60-B7DEC594381A}"/>
              </a:ext>
            </a:extLst>
          </p:cNvPr>
          <p:cNvSpPr txBox="1"/>
          <p:nvPr/>
        </p:nvSpPr>
        <p:spPr>
          <a:xfrm>
            <a:off x="6096000" y="6096000"/>
            <a:ext cx="2925801" cy="400110"/>
          </a:xfrm>
          <a:prstGeom prst="rect">
            <a:avLst/>
          </a:prstGeom>
          <a:noFill/>
        </p:spPr>
        <p:txBody>
          <a:bodyPr wrap="none" rtlCol="0">
            <a:spAutoFit/>
          </a:bodyPr>
          <a:lstStyle/>
          <a:p>
            <a:r>
              <a:rPr lang="en-US" sz="2000" b="1" dirty="0"/>
              <a:t>1100101001111010101</a:t>
            </a:r>
          </a:p>
        </p:txBody>
      </p:sp>
    </p:spTree>
    <p:extLst>
      <p:ext uri="{BB962C8B-B14F-4D97-AF65-F5344CB8AC3E}">
        <p14:creationId xmlns:p14="http://schemas.microsoft.com/office/powerpoint/2010/main" val="32259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FE31-219E-4C1D-A59C-40951CB5508F}"/>
              </a:ext>
            </a:extLst>
          </p:cNvPr>
          <p:cNvSpPr>
            <a:spLocks noGrp="1"/>
          </p:cNvSpPr>
          <p:nvPr>
            <p:ph type="title"/>
          </p:nvPr>
        </p:nvSpPr>
        <p:spPr/>
        <p:txBody>
          <a:bodyPr/>
          <a:lstStyle/>
          <a:p>
            <a:r>
              <a:rPr lang="en-US" dirty="0"/>
              <a:t>Virtual Machine</a:t>
            </a:r>
          </a:p>
        </p:txBody>
      </p:sp>
      <p:sp>
        <p:nvSpPr>
          <p:cNvPr id="3" name="Content Placeholder 2">
            <a:extLst>
              <a:ext uri="{FF2B5EF4-FFF2-40B4-BE49-F238E27FC236}">
                <a16:creationId xmlns:a16="http://schemas.microsoft.com/office/drawing/2014/main" id="{C5CE3436-18EE-495E-81FB-A85B972148B8}"/>
              </a:ext>
            </a:extLst>
          </p:cNvPr>
          <p:cNvSpPr>
            <a:spLocks noGrp="1"/>
          </p:cNvSpPr>
          <p:nvPr>
            <p:ph idx="1"/>
          </p:nvPr>
        </p:nvSpPr>
        <p:spPr/>
        <p:txBody>
          <a:bodyPr/>
          <a:lstStyle/>
          <a:p>
            <a:r>
              <a:rPr lang="en-US" dirty="0"/>
              <a:t>An extreme form of “interpreting”</a:t>
            </a:r>
          </a:p>
          <a:p>
            <a:r>
              <a:rPr lang="en-US" dirty="0"/>
              <a:t>Virtual processor with virtual instructions</a:t>
            </a:r>
          </a:p>
          <a:p>
            <a:r>
              <a:rPr lang="en-US" dirty="0"/>
              <a:t>Programs are compiled to the virtual instructions</a:t>
            </a:r>
          </a:p>
          <a:p>
            <a:r>
              <a:rPr lang="en-US" dirty="0"/>
              <a:t>Virtual instructions executed on the virtual processor</a:t>
            </a:r>
          </a:p>
          <a:p>
            <a:r>
              <a:rPr lang="en-US" dirty="0"/>
              <a:t>Virtual processor translates instructions to host machine code</a:t>
            </a:r>
          </a:p>
          <a:p>
            <a:r>
              <a:rPr lang="en-US" dirty="0"/>
              <a:t>Example: Java</a:t>
            </a:r>
          </a:p>
        </p:txBody>
      </p:sp>
    </p:spTree>
    <p:extLst>
      <p:ext uri="{BB962C8B-B14F-4D97-AF65-F5344CB8AC3E}">
        <p14:creationId xmlns:p14="http://schemas.microsoft.com/office/powerpoint/2010/main" val="242316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005F-A508-42B2-9FDD-A0B673157687}"/>
              </a:ext>
            </a:extLst>
          </p:cNvPr>
          <p:cNvSpPr>
            <a:spLocks noGrp="1"/>
          </p:cNvSpPr>
          <p:nvPr>
            <p:ph type="title"/>
          </p:nvPr>
        </p:nvSpPr>
        <p:spPr/>
        <p:txBody>
          <a:bodyPr/>
          <a:lstStyle/>
          <a:p>
            <a:r>
              <a:rPr lang="en-US" dirty="0"/>
              <a:t>Java Example</a:t>
            </a:r>
          </a:p>
        </p:txBody>
      </p:sp>
      <p:sp>
        <p:nvSpPr>
          <p:cNvPr id="4" name="TextBox 3">
            <a:extLst>
              <a:ext uri="{FF2B5EF4-FFF2-40B4-BE49-F238E27FC236}">
                <a16:creationId xmlns:a16="http://schemas.microsoft.com/office/drawing/2014/main" id="{09830389-04BF-48A9-BB6B-CFC2B353CAE4}"/>
              </a:ext>
            </a:extLst>
          </p:cNvPr>
          <p:cNvSpPr txBox="1"/>
          <p:nvPr/>
        </p:nvSpPr>
        <p:spPr>
          <a:xfrm>
            <a:off x="457200" y="2443828"/>
            <a:ext cx="5791200" cy="235677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import System;</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HelloWorld {</a:t>
            </a:r>
          </a:p>
          <a:p>
            <a:r>
              <a:rPr lang="en-US" dirty="0">
                <a:latin typeface="Courier New" panose="02070309020205020404" pitchFamily="49" charset="0"/>
                <a:cs typeface="Courier New" panose="02070309020205020404" pitchFamily="49" charset="0"/>
              </a:rPr>
              <a:t>  static int main(void)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(“Hello World!”);</a:t>
            </a: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5" name="Diamond 4">
            <a:extLst>
              <a:ext uri="{FF2B5EF4-FFF2-40B4-BE49-F238E27FC236}">
                <a16:creationId xmlns:a16="http://schemas.microsoft.com/office/drawing/2014/main" id="{FAFD9126-913E-4B5D-806B-CBF93456A4A2}"/>
              </a:ext>
            </a:extLst>
          </p:cNvPr>
          <p:cNvSpPr/>
          <p:nvPr/>
        </p:nvSpPr>
        <p:spPr>
          <a:xfrm>
            <a:off x="1295400" y="4572000"/>
            <a:ext cx="2819400" cy="2131874"/>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COMPILER</a:t>
            </a:r>
          </a:p>
        </p:txBody>
      </p:sp>
      <p:sp>
        <p:nvSpPr>
          <p:cNvPr id="6" name="TextBox 5">
            <a:extLst>
              <a:ext uri="{FF2B5EF4-FFF2-40B4-BE49-F238E27FC236}">
                <a16:creationId xmlns:a16="http://schemas.microsoft.com/office/drawing/2014/main" id="{93A98A9C-8A68-4646-AB4D-41C65E7EBD51}"/>
              </a:ext>
            </a:extLst>
          </p:cNvPr>
          <p:cNvSpPr txBox="1"/>
          <p:nvPr/>
        </p:nvSpPr>
        <p:spPr>
          <a:xfrm>
            <a:off x="4191000" y="5257800"/>
            <a:ext cx="2925801" cy="1323439"/>
          </a:xfrm>
          <a:prstGeom prst="rect">
            <a:avLst/>
          </a:prstGeom>
          <a:noFill/>
        </p:spPr>
        <p:txBody>
          <a:bodyPr wrap="none" rtlCol="0">
            <a:spAutoFit/>
          </a:bodyPr>
          <a:lstStyle/>
          <a:p>
            <a:r>
              <a:rPr lang="en-US" sz="2000" b="1" dirty="0"/>
              <a:t>1100101001111010101</a:t>
            </a:r>
          </a:p>
          <a:p>
            <a:r>
              <a:rPr lang="en-US" sz="2000" b="1" dirty="0"/>
              <a:t>1010010101001110101</a:t>
            </a:r>
          </a:p>
          <a:p>
            <a:r>
              <a:rPr lang="en-US" sz="2000" b="1" dirty="0"/>
              <a:t>1010101111101110000</a:t>
            </a:r>
          </a:p>
          <a:p>
            <a:r>
              <a:rPr lang="en-US" sz="2000" b="1" dirty="0"/>
              <a:t>1010101010001111000</a:t>
            </a:r>
          </a:p>
        </p:txBody>
      </p:sp>
      <p:sp>
        <p:nvSpPr>
          <p:cNvPr id="7" name="Rectangle 6">
            <a:extLst>
              <a:ext uri="{FF2B5EF4-FFF2-40B4-BE49-F238E27FC236}">
                <a16:creationId xmlns:a16="http://schemas.microsoft.com/office/drawing/2014/main" id="{62FB9257-1778-427D-867F-45EF93F01E69}"/>
              </a:ext>
            </a:extLst>
          </p:cNvPr>
          <p:cNvSpPr/>
          <p:nvPr/>
        </p:nvSpPr>
        <p:spPr>
          <a:xfrm>
            <a:off x="6858000" y="3104225"/>
            <a:ext cx="1752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Java Virtual Machine</a:t>
            </a:r>
          </a:p>
        </p:txBody>
      </p:sp>
      <p:sp>
        <p:nvSpPr>
          <p:cNvPr id="8" name="Arrow: Down 7">
            <a:extLst>
              <a:ext uri="{FF2B5EF4-FFF2-40B4-BE49-F238E27FC236}">
                <a16:creationId xmlns:a16="http://schemas.microsoft.com/office/drawing/2014/main" id="{0136A3FD-98CC-4CD4-94EA-0370A5C29396}"/>
              </a:ext>
            </a:extLst>
          </p:cNvPr>
          <p:cNvSpPr/>
          <p:nvPr/>
        </p:nvSpPr>
        <p:spPr>
          <a:xfrm>
            <a:off x="2438400" y="4114800"/>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70047D9-DF52-4CAE-8C24-FF32F9EFDA9A}"/>
              </a:ext>
            </a:extLst>
          </p:cNvPr>
          <p:cNvSpPr/>
          <p:nvPr/>
        </p:nvSpPr>
        <p:spPr>
          <a:xfrm rot="16200000">
            <a:off x="3594441" y="5468112"/>
            <a:ext cx="484632" cy="9784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637F83-1A6A-4631-9F32-132B5CD2AB2E}"/>
              </a:ext>
            </a:extLst>
          </p:cNvPr>
          <p:cNvSpPr txBox="1"/>
          <p:nvPr/>
        </p:nvSpPr>
        <p:spPr>
          <a:xfrm>
            <a:off x="6101932" y="4652004"/>
            <a:ext cx="2925801" cy="400110"/>
          </a:xfrm>
          <a:prstGeom prst="rect">
            <a:avLst/>
          </a:prstGeom>
          <a:noFill/>
        </p:spPr>
        <p:txBody>
          <a:bodyPr wrap="none" rtlCol="0">
            <a:spAutoFit/>
          </a:bodyPr>
          <a:lstStyle/>
          <a:p>
            <a:r>
              <a:rPr lang="en-US" sz="2000" b="1" dirty="0"/>
              <a:t>1100101001111010101</a:t>
            </a:r>
          </a:p>
        </p:txBody>
      </p:sp>
      <p:sp>
        <p:nvSpPr>
          <p:cNvPr id="11" name="Arrow: Bent-Up 10">
            <a:extLst>
              <a:ext uri="{FF2B5EF4-FFF2-40B4-BE49-F238E27FC236}">
                <a16:creationId xmlns:a16="http://schemas.microsoft.com/office/drawing/2014/main" id="{65221BC5-963B-4C5F-9A03-A0F0881E3E3F}"/>
              </a:ext>
            </a:extLst>
          </p:cNvPr>
          <p:cNvSpPr/>
          <p:nvPr/>
        </p:nvSpPr>
        <p:spPr>
          <a:xfrm>
            <a:off x="7297293" y="5093208"/>
            <a:ext cx="1227582" cy="1202647"/>
          </a:xfrm>
          <a:prstGeom prst="bentUpArrow">
            <a:avLst>
              <a:gd name="adj1" fmla="val 20986"/>
              <a:gd name="adj2" fmla="val 15856"/>
              <a:gd name="adj3" fmla="val 25446"/>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2" name="Picture 2" descr="FA80486SXSF33">
            <a:extLst>
              <a:ext uri="{FF2B5EF4-FFF2-40B4-BE49-F238E27FC236}">
                <a16:creationId xmlns:a16="http://schemas.microsoft.com/office/drawing/2014/main" id="{976C2A21-DE49-4209-BA7C-B1FE2655CF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208390"/>
            <a:ext cx="1845434" cy="184543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AD528ABD-B088-4B6C-B3DC-B12DC14E0004}"/>
              </a:ext>
            </a:extLst>
          </p:cNvPr>
          <p:cNvSpPr/>
          <p:nvPr/>
        </p:nvSpPr>
        <p:spPr>
          <a:xfrm flipV="1">
            <a:off x="7614601" y="2062037"/>
            <a:ext cx="484632" cy="1171671"/>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17AC-D5FC-4656-96A3-E01AB2E45EF8}"/>
              </a:ext>
            </a:extLst>
          </p:cNvPr>
          <p:cNvSpPr>
            <a:spLocks noGrp="1"/>
          </p:cNvSpPr>
          <p:nvPr>
            <p:ph type="title"/>
          </p:nvPr>
        </p:nvSpPr>
        <p:spPr/>
        <p:txBody>
          <a:bodyPr/>
          <a:lstStyle/>
          <a:p>
            <a:r>
              <a:rPr lang="en-US" dirty="0"/>
              <a:t>Why This is Useful</a:t>
            </a:r>
          </a:p>
        </p:txBody>
      </p:sp>
      <p:sp>
        <p:nvSpPr>
          <p:cNvPr id="3" name="Content Placeholder 2">
            <a:extLst>
              <a:ext uri="{FF2B5EF4-FFF2-40B4-BE49-F238E27FC236}">
                <a16:creationId xmlns:a16="http://schemas.microsoft.com/office/drawing/2014/main" id="{2F9CE961-5318-4CC4-97B7-A3C531D54F79}"/>
              </a:ext>
            </a:extLst>
          </p:cNvPr>
          <p:cNvSpPr>
            <a:spLocks noGrp="1"/>
          </p:cNvSpPr>
          <p:nvPr>
            <p:ph idx="1"/>
          </p:nvPr>
        </p:nvSpPr>
        <p:spPr/>
        <p:txBody>
          <a:bodyPr/>
          <a:lstStyle/>
          <a:p>
            <a:r>
              <a:rPr lang="en-US" sz="1500" dirty="0"/>
              <a:t>Everything in a computer is a number. Programs, Data, </a:t>
            </a:r>
            <a:r>
              <a:rPr lang="en-US" sz="1500" dirty="0" err="1"/>
              <a:t>etc</a:t>
            </a:r>
            <a:endParaRPr lang="en-US" sz="1500" dirty="0"/>
          </a:p>
          <a:p>
            <a:r>
              <a:rPr lang="en-US" sz="1500" dirty="0"/>
              <a:t>This is great because programs and data can be stored the same way</a:t>
            </a:r>
          </a:p>
          <a:p>
            <a:r>
              <a:rPr lang="en-US" sz="1500" dirty="0"/>
              <a:t>Everything can be copied over a network the same way</a:t>
            </a:r>
            <a:endParaRPr lang="en-US" sz="1350" dirty="0"/>
          </a:p>
          <a:p>
            <a:endParaRPr lang="en-US" dirty="0"/>
          </a:p>
        </p:txBody>
      </p:sp>
    </p:spTree>
    <p:extLst>
      <p:ext uri="{BB962C8B-B14F-4D97-AF65-F5344CB8AC3E}">
        <p14:creationId xmlns:p14="http://schemas.microsoft.com/office/powerpoint/2010/main" val="4171265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3505200" y="1263598"/>
            <a:ext cx="2362200" cy="53340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Process</a:t>
            </a:r>
            <a:br>
              <a:rPr lang="en-US" sz="2800" dirty="0">
                <a:solidFill>
                  <a:schemeClr val="bg1"/>
                </a:solidFill>
              </a:rPr>
            </a:br>
            <a:r>
              <a:rPr lang="en-US" sz="2800" dirty="0">
                <a:solidFill>
                  <a:schemeClr val="bg1"/>
                </a:solidFill>
              </a:rPr>
              <a:t>Memory</a:t>
            </a:r>
          </a:p>
        </p:txBody>
      </p:sp>
      <p:sp>
        <p:nvSpPr>
          <p:cNvPr id="12" name="Rounded Rectangle 11"/>
          <p:cNvSpPr/>
          <p:nvPr/>
        </p:nvSpPr>
        <p:spPr>
          <a:xfrm>
            <a:off x="304800" y="1295400"/>
            <a:ext cx="2362200" cy="5334000"/>
          </a:xfrm>
          <a:prstGeom prst="roundRect">
            <a:avLst/>
          </a:prstGeom>
          <a:solidFill>
            <a:schemeClr val="accent4"/>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sz="2800" dirty="0">
                <a:solidFill>
                  <a:schemeClr val="bg1"/>
                </a:solidFill>
              </a:rPr>
              <a:t>File system</a:t>
            </a:r>
          </a:p>
        </p:txBody>
      </p:sp>
      <p:sp>
        <p:nvSpPr>
          <p:cNvPr id="11" name="Title 10"/>
          <p:cNvSpPr>
            <a:spLocks noGrp="1"/>
          </p:cNvSpPr>
          <p:nvPr>
            <p:ph type="title"/>
          </p:nvPr>
        </p:nvSpPr>
        <p:spPr/>
        <p:txBody>
          <a:bodyPr/>
          <a:lstStyle/>
          <a:p>
            <a:r>
              <a:rPr lang="en-US" dirty="0">
                <a:solidFill>
                  <a:schemeClr val="tx1"/>
                </a:solidFill>
              </a:rPr>
              <a:t>Basic</a:t>
            </a:r>
            <a:r>
              <a:rPr lang="en-US" dirty="0"/>
              <a:t> Execution</a:t>
            </a:r>
            <a:br>
              <a:rPr lang="en-US" dirty="0"/>
            </a:br>
            <a:endParaRPr lang="en-US" dirty="0"/>
          </a:p>
        </p:txBody>
      </p:sp>
      <p:sp>
        <p:nvSpPr>
          <p:cNvPr id="6" name="Rounded Rectangle 5"/>
          <p:cNvSpPr/>
          <p:nvPr/>
        </p:nvSpPr>
        <p:spPr>
          <a:xfrm>
            <a:off x="609600" y="1461374"/>
            <a:ext cx="1752600" cy="2805826"/>
          </a:xfrm>
          <a:prstGeom prst="roundRect">
            <a:avLst/>
          </a:prstGeom>
          <a:solidFill>
            <a:srgbClr val="E47932"/>
          </a:solidFill>
          <a:ln>
            <a:solidFill>
              <a:srgbClr val="E4793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800" dirty="0">
                <a:solidFill>
                  <a:schemeClr val="bg1"/>
                </a:solidFill>
              </a:rPr>
              <a:t>Binary</a:t>
            </a:r>
          </a:p>
        </p:txBody>
      </p:sp>
      <p:grpSp>
        <p:nvGrpSpPr>
          <p:cNvPr id="20" name="Group 19"/>
          <p:cNvGrpSpPr/>
          <p:nvPr/>
        </p:nvGrpSpPr>
        <p:grpSpPr>
          <a:xfrm>
            <a:off x="838201" y="2057400"/>
            <a:ext cx="1295399" cy="1981200"/>
            <a:chOff x="1066801" y="2057400"/>
            <a:chExt cx="1295399" cy="1981200"/>
          </a:xfrm>
        </p:grpSpPr>
        <p:sp>
          <p:nvSpPr>
            <p:cNvPr id="7" name="Rounded Rectangle 6"/>
            <p:cNvSpPr/>
            <p:nvPr/>
          </p:nvSpPr>
          <p:spPr>
            <a:xfrm>
              <a:off x="1066801" y="2057400"/>
              <a:ext cx="1295399" cy="6858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Code </a:t>
              </a:r>
            </a:p>
          </p:txBody>
        </p:sp>
        <p:sp>
          <p:nvSpPr>
            <p:cNvPr id="8" name="Rounded Rectangle 7"/>
            <p:cNvSpPr/>
            <p:nvPr/>
          </p:nvSpPr>
          <p:spPr>
            <a:xfrm>
              <a:off x="1066801" y="2819400"/>
              <a:ext cx="1295399" cy="6096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Data</a:t>
              </a:r>
            </a:p>
          </p:txBody>
        </p:sp>
        <p:sp>
          <p:nvSpPr>
            <p:cNvPr id="10" name="Rounded Rectangle 9"/>
            <p:cNvSpPr/>
            <p:nvPr/>
          </p:nvSpPr>
          <p:spPr>
            <a:xfrm>
              <a:off x="1066801" y="3581400"/>
              <a:ext cx="1295399" cy="4572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a:t>
              </a:r>
            </a:p>
          </p:txBody>
        </p:sp>
      </p:grpSp>
      <p:sp>
        <p:nvSpPr>
          <p:cNvPr id="16" name="Rounded Rectangle 15"/>
          <p:cNvSpPr/>
          <p:nvPr/>
        </p:nvSpPr>
        <p:spPr>
          <a:xfrm>
            <a:off x="4038600" y="36576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Stack</a:t>
            </a:r>
          </a:p>
        </p:txBody>
      </p:sp>
      <p:sp>
        <p:nvSpPr>
          <p:cNvPr id="17" name="Rounded Rectangle 16"/>
          <p:cNvSpPr/>
          <p:nvPr/>
        </p:nvSpPr>
        <p:spPr>
          <a:xfrm>
            <a:off x="4038600" y="4648200"/>
            <a:ext cx="1295399" cy="9144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Heap</a:t>
            </a:r>
          </a:p>
        </p:txBody>
      </p:sp>
      <p:sp>
        <p:nvSpPr>
          <p:cNvPr id="21" name="Rounded Rectangle 20"/>
          <p:cNvSpPr/>
          <p:nvPr/>
        </p:nvSpPr>
        <p:spPr>
          <a:xfrm>
            <a:off x="6629400" y="2667000"/>
            <a:ext cx="2362200" cy="1066800"/>
          </a:xfrm>
          <a:prstGeom prst="roundRect">
            <a:avLst/>
          </a:prstGeom>
          <a:solidFill>
            <a:srgbClr val="92939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sz="2800" dirty="0">
                <a:solidFill>
                  <a:schemeClr val="bg1"/>
                </a:solidFill>
              </a:rPr>
              <a:t>Processor</a:t>
            </a:r>
          </a:p>
        </p:txBody>
      </p:sp>
      <p:grpSp>
        <p:nvGrpSpPr>
          <p:cNvPr id="30" name="Group 29"/>
          <p:cNvGrpSpPr/>
          <p:nvPr/>
        </p:nvGrpSpPr>
        <p:grpSpPr>
          <a:xfrm>
            <a:off x="5333999" y="1535668"/>
            <a:ext cx="3806968" cy="1131332"/>
            <a:chOff x="5333999" y="1535668"/>
            <a:chExt cx="3806968" cy="1131332"/>
          </a:xfrm>
        </p:grpSpPr>
        <p:cxnSp>
          <p:nvCxnSpPr>
            <p:cNvPr id="3" name="Elbow Connector 2"/>
            <p:cNvCxnSpPr>
              <a:endCxn id="21" idx="0"/>
            </p:cNvCxnSpPr>
            <p:nvPr/>
          </p:nvCxnSpPr>
          <p:spPr>
            <a:xfrm>
              <a:off x="5333999" y="1997333"/>
              <a:ext cx="2476501" cy="669667"/>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19800" y="1535668"/>
              <a:ext cx="3121167" cy="461665"/>
            </a:xfrm>
            <a:prstGeom prst="rect">
              <a:avLst/>
            </a:prstGeom>
            <a:noFill/>
          </p:spPr>
          <p:txBody>
            <a:bodyPr wrap="none" rtlCol="0">
              <a:spAutoFit/>
            </a:bodyPr>
            <a:lstStyle/>
            <a:p>
              <a:r>
                <a:rPr lang="en-US" sz="2400" dirty="0"/>
                <a:t>Fetch, decode, execute</a:t>
              </a:r>
            </a:p>
          </p:txBody>
        </p:sp>
      </p:grpSp>
      <p:sp>
        <p:nvSpPr>
          <p:cNvPr id="28" name="TextBox 27"/>
          <p:cNvSpPr txBox="1"/>
          <p:nvPr/>
        </p:nvSpPr>
        <p:spPr>
          <a:xfrm>
            <a:off x="6934200" y="1066800"/>
            <a:ext cx="184666" cy="369332"/>
          </a:xfrm>
          <a:prstGeom prst="rect">
            <a:avLst/>
          </a:prstGeom>
          <a:noFill/>
        </p:spPr>
        <p:txBody>
          <a:bodyPr wrap="none" rtlCol="0">
            <a:spAutoFit/>
          </a:bodyPr>
          <a:lstStyle/>
          <a:p>
            <a:endParaRPr lang="en-US" dirty="0"/>
          </a:p>
        </p:txBody>
      </p:sp>
      <p:grpSp>
        <p:nvGrpSpPr>
          <p:cNvPr id="31" name="Group 30"/>
          <p:cNvGrpSpPr/>
          <p:nvPr/>
        </p:nvGrpSpPr>
        <p:grpSpPr>
          <a:xfrm>
            <a:off x="5333999" y="3733800"/>
            <a:ext cx="2802637" cy="1840775"/>
            <a:chOff x="5333999" y="3733800"/>
            <a:chExt cx="2802637" cy="1840775"/>
          </a:xfrm>
        </p:grpSpPr>
        <p:cxnSp>
          <p:nvCxnSpPr>
            <p:cNvPr id="19" name="Elbow Connector 18"/>
            <p:cNvCxnSpPr/>
            <p:nvPr/>
          </p:nvCxnSpPr>
          <p:spPr>
            <a:xfrm flipV="1">
              <a:off x="5333999" y="3810000"/>
              <a:ext cx="2476501" cy="3810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endCxn id="21" idx="2"/>
            </p:cNvCxnSpPr>
            <p:nvPr/>
          </p:nvCxnSpPr>
          <p:spPr>
            <a:xfrm flipV="1">
              <a:off x="5333999" y="3733800"/>
              <a:ext cx="2476501" cy="137160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19800" y="5112910"/>
              <a:ext cx="2116836" cy="461665"/>
            </a:xfrm>
            <a:prstGeom prst="rect">
              <a:avLst/>
            </a:prstGeom>
            <a:noFill/>
          </p:spPr>
          <p:txBody>
            <a:bodyPr wrap="none" rtlCol="0">
              <a:spAutoFit/>
            </a:bodyPr>
            <a:lstStyle/>
            <a:p>
              <a:r>
                <a:rPr lang="en-US" sz="2400" dirty="0"/>
                <a:t>read and write</a:t>
              </a:r>
            </a:p>
          </p:txBody>
        </p:sp>
      </p:grpSp>
    </p:spTree>
    <p:extLst>
      <p:ext uri="{BB962C8B-B14F-4D97-AF65-F5344CB8AC3E}">
        <p14:creationId xmlns:p14="http://schemas.microsoft.com/office/powerpoint/2010/main" val="322036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59597E-6 3.98334E-6 L 0.34572 -0.06662 " pathEditMode="relative" rAng="0" ptsTypes="AA">
                                      <p:cBhvr>
                                        <p:cTn id="6" dur="2000" fill="hold"/>
                                        <p:tgtEl>
                                          <p:spTgt spid="20"/>
                                        </p:tgtEl>
                                        <p:attrNameLst>
                                          <p:attrName>ppt_x</p:attrName>
                                          <p:attrName>ppt_y</p:attrName>
                                        </p:attrNameLst>
                                      </p:cBhvr>
                                      <p:rCtr x="17286" y="-3331"/>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1FDEB-5310-49FD-9BE0-C532A6A6E4AB}"/>
              </a:ext>
            </a:extLst>
          </p:cNvPr>
          <p:cNvSpPr>
            <a:spLocks noGrp="1"/>
          </p:cNvSpPr>
          <p:nvPr>
            <p:ph type="title"/>
          </p:nvPr>
        </p:nvSpPr>
        <p:spPr/>
        <p:txBody>
          <a:bodyPr/>
          <a:lstStyle/>
          <a:p>
            <a:r>
              <a:rPr lang="en-US" dirty="0"/>
              <a:t>EBP and ESP</a:t>
            </a:r>
          </a:p>
        </p:txBody>
      </p:sp>
      <p:sp>
        <p:nvSpPr>
          <p:cNvPr id="3" name="Content Placeholder 2">
            <a:extLst>
              <a:ext uri="{FF2B5EF4-FFF2-40B4-BE49-F238E27FC236}">
                <a16:creationId xmlns:a16="http://schemas.microsoft.com/office/drawing/2014/main" id="{ED52E7F0-6DD7-470F-BB80-811DB59228E5}"/>
              </a:ext>
            </a:extLst>
          </p:cNvPr>
          <p:cNvSpPr>
            <a:spLocks noGrp="1"/>
          </p:cNvSpPr>
          <p:nvPr>
            <p:ph idx="1"/>
          </p:nvPr>
        </p:nvSpPr>
        <p:spPr/>
        <p:txBody>
          <a:bodyPr>
            <a:normAutofit fontScale="85000" lnSpcReduction="20000"/>
          </a:bodyPr>
          <a:lstStyle/>
          <a:p>
            <a:r>
              <a:rPr lang="en-US" sz="3200" dirty="0"/>
              <a:t>EBP</a:t>
            </a:r>
          </a:p>
          <a:p>
            <a:pPr lvl="1"/>
            <a:r>
              <a:rPr lang="en-US" sz="2800" dirty="0"/>
              <a:t>Stack Base Pointer</a:t>
            </a:r>
          </a:p>
          <a:p>
            <a:pPr lvl="1"/>
            <a:r>
              <a:rPr lang="en-US" sz="2800" dirty="0"/>
              <a:t>Where the stack was when the routine started</a:t>
            </a:r>
          </a:p>
          <a:p>
            <a:r>
              <a:rPr lang="en-US" sz="3200" dirty="0"/>
              <a:t>ESP</a:t>
            </a:r>
          </a:p>
          <a:p>
            <a:pPr lvl="1"/>
            <a:r>
              <a:rPr lang="en-US" sz="2800" dirty="0"/>
              <a:t>Stack Pointer</a:t>
            </a:r>
          </a:p>
          <a:p>
            <a:pPr lvl="1"/>
            <a:r>
              <a:rPr lang="en-US" sz="2800" dirty="0"/>
              <a:t>Top of the current stack</a:t>
            </a:r>
          </a:p>
          <a:p>
            <a:r>
              <a:rPr lang="en-US" sz="3200" dirty="0"/>
              <a:t>EBP is a previous function’s saved ESP</a:t>
            </a:r>
          </a:p>
        </p:txBody>
      </p:sp>
    </p:spTree>
    <p:extLst>
      <p:ext uri="{BB962C8B-B14F-4D97-AF65-F5344CB8AC3E}">
        <p14:creationId xmlns:p14="http://schemas.microsoft.com/office/powerpoint/2010/main" val="117566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2151"/>
            <a:ext cx="7772400" cy="1609344"/>
          </a:xfrm>
        </p:spPr>
        <p:txBody>
          <a:bodyPr/>
          <a:lstStyle/>
          <a:p>
            <a:r>
              <a:rPr lang="en-US" dirty="0" err="1"/>
              <a:t>cdecl</a:t>
            </a:r>
            <a:r>
              <a:rPr lang="en-US" dirty="0"/>
              <a:t> </a:t>
            </a:r>
            <a:r>
              <a:rPr lang="en-US" dirty="0">
                <a:solidFill>
                  <a:srgbClr val="000000"/>
                </a:solidFill>
              </a:rPr>
              <a:t>– </a:t>
            </a:r>
            <a:r>
              <a:rPr lang="en-US" dirty="0">
                <a:solidFill>
                  <a:schemeClr val="tx1"/>
                </a:solidFill>
              </a:rPr>
              <a:t>default for Linux &amp; </a:t>
            </a:r>
            <a:r>
              <a:rPr lang="en-US" dirty="0" err="1">
                <a:solidFill>
                  <a:schemeClr val="tx1"/>
                </a:solidFill>
              </a:rPr>
              <a:t>gcc</a:t>
            </a:r>
            <a:br>
              <a:rPr lang="en-US" dirty="0">
                <a:solidFill>
                  <a:schemeClr val="tx1"/>
                </a:solidFill>
              </a:rPr>
            </a:br>
            <a:endParaRPr lang="en-US" dirty="0">
              <a:solidFill>
                <a:schemeClr val="tx1"/>
              </a:solidFill>
            </a:endParaRPr>
          </a:p>
        </p:txBody>
      </p:sp>
      <p:sp>
        <p:nvSpPr>
          <p:cNvPr id="5" name="Content Placeholder 2"/>
          <p:cNvSpPr txBox="1">
            <a:spLocks/>
          </p:cNvSpPr>
          <p:nvPr/>
        </p:nvSpPr>
        <p:spPr>
          <a:xfrm>
            <a:off x="304800" y="1295400"/>
            <a:ext cx="8229600" cy="4754563"/>
          </a:xfrm>
          <a:prstGeom prst="rect">
            <a:avLst/>
          </a:prstGeom>
        </p:spPr>
        <p:txBody>
          <a:bodyPr vert="horz" lIns="91440" tIns="45720" rIns="91440" bIns="45720" rtlCol="0" anchor="t" anchorCtr="0">
            <a:noAutofit/>
          </a:bodyPr>
          <a:lst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400" dirty="0" err="1">
                <a:latin typeface="Consolas"/>
                <a:cs typeface="Consolas"/>
              </a:rPr>
              <a:t>int</a:t>
            </a:r>
            <a:r>
              <a:rPr lang="en-US" sz="2400" dirty="0">
                <a:latin typeface="Consolas"/>
                <a:cs typeface="Consolas"/>
              </a:rPr>
              <a:t> orange(</a:t>
            </a:r>
            <a:r>
              <a:rPr lang="en-US" sz="2400" dirty="0" err="1">
                <a:latin typeface="Consolas"/>
                <a:cs typeface="Consolas"/>
              </a:rPr>
              <a:t>int</a:t>
            </a:r>
            <a:r>
              <a:rPr lang="en-US" sz="2400" dirty="0">
                <a:latin typeface="Consolas"/>
                <a:cs typeface="Consolas"/>
              </a:rPr>
              <a:t> a, </a:t>
            </a:r>
            <a:r>
              <a:rPr lang="en-US" sz="2400" dirty="0" err="1">
                <a:latin typeface="Consolas"/>
                <a:cs typeface="Consolas"/>
              </a:rPr>
              <a:t>int</a:t>
            </a:r>
            <a:r>
              <a:rPr lang="en-US" sz="2400" dirty="0">
                <a:latin typeface="Consolas"/>
                <a:cs typeface="Consolas"/>
              </a:rPr>
              <a:t> b)</a:t>
            </a:r>
          </a:p>
          <a:p>
            <a:pPr>
              <a:buFont typeface="Arial"/>
              <a:buNone/>
            </a:pPr>
            <a:r>
              <a:rPr lang="en-US" sz="2400" dirty="0">
                <a:latin typeface="Consolas"/>
                <a:cs typeface="Consolas"/>
              </a:rPr>
              <a:t>{</a:t>
            </a:r>
          </a:p>
          <a:p>
            <a:pPr>
              <a:buFont typeface="Arial"/>
              <a:buNone/>
            </a:pPr>
            <a:r>
              <a:rPr lang="en-US" sz="2400" dirty="0">
                <a:latin typeface="Consolas"/>
                <a:cs typeface="Consolas"/>
              </a:rPr>
              <a:t>  char </a:t>
            </a:r>
            <a:r>
              <a:rPr lang="en-US" sz="2400" dirty="0" err="1">
                <a:latin typeface="Consolas"/>
                <a:cs typeface="Consolas"/>
              </a:rPr>
              <a:t>buf</a:t>
            </a:r>
            <a:r>
              <a:rPr lang="en-US" sz="2400" dirty="0">
                <a:latin typeface="Consolas"/>
                <a:cs typeface="Consolas"/>
              </a:rPr>
              <a:t>[16];</a:t>
            </a:r>
          </a:p>
          <a:p>
            <a:pPr>
              <a:buFont typeface="Arial"/>
              <a:buNone/>
            </a:pPr>
            <a:r>
              <a:rPr lang="en-US" sz="2400" dirty="0">
                <a:latin typeface="Consolas"/>
                <a:cs typeface="Consolas"/>
              </a:rPr>
              <a:t>  </a:t>
            </a:r>
            <a:r>
              <a:rPr lang="en-US" sz="2400" dirty="0" err="1">
                <a:latin typeface="Consolas"/>
                <a:cs typeface="Consolas"/>
              </a:rPr>
              <a:t>int</a:t>
            </a:r>
            <a:r>
              <a:rPr lang="en-US" sz="2400" dirty="0">
                <a:latin typeface="Consolas"/>
                <a:cs typeface="Consolas"/>
              </a:rPr>
              <a:t> c, d;</a:t>
            </a:r>
          </a:p>
          <a:p>
            <a:pPr>
              <a:buFont typeface="Arial"/>
              <a:buNone/>
            </a:pPr>
            <a:r>
              <a:rPr lang="en-US" sz="2400" dirty="0">
                <a:latin typeface="Consolas"/>
                <a:cs typeface="Consolas"/>
              </a:rPr>
              <a:t>  if(a &gt; b)</a:t>
            </a:r>
            <a:br>
              <a:rPr lang="en-US" sz="2400" dirty="0">
                <a:latin typeface="Consolas"/>
                <a:cs typeface="Consolas"/>
              </a:rPr>
            </a:br>
            <a:r>
              <a:rPr lang="en-US" sz="2400" dirty="0">
                <a:latin typeface="Consolas"/>
                <a:cs typeface="Consolas"/>
              </a:rPr>
              <a:t>   c = a;</a:t>
            </a:r>
          </a:p>
          <a:p>
            <a:pPr>
              <a:buFont typeface="Arial"/>
              <a:buNone/>
            </a:pPr>
            <a:r>
              <a:rPr lang="en-US" sz="2400" dirty="0">
                <a:latin typeface="Consolas"/>
                <a:cs typeface="Consolas"/>
              </a:rPr>
              <a:t>  else</a:t>
            </a:r>
            <a:br>
              <a:rPr lang="en-US" sz="2400" dirty="0">
                <a:latin typeface="Consolas"/>
                <a:cs typeface="Consolas"/>
              </a:rPr>
            </a:br>
            <a:r>
              <a:rPr lang="en-US" sz="2400" dirty="0">
                <a:latin typeface="Consolas"/>
                <a:cs typeface="Consolas"/>
              </a:rPr>
              <a:t>   c = b;</a:t>
            </a:r>
          </a:p>
          <a:p>
            <a:pPr>
              <a:buFont typeface="Arial"/>
              <a:buNone/>
            </a:pPr>
            <a:r>
              <a:rPr lang="en-US" sz="2400" dirty="0">
                <a:latin typeface="Consolas"/>
                <a:cs typeface="Consolas"/>
              </a:rPr>
              <a:t>  d = red(c, </a:t>
            </a:r>
            <a:r>
              <a:rPr lang="en-US" sz="2400" dirty="0" err="1">
                <a:latin typeface="Consolas"/>
                <a:cs typeface="Consolas"/>
              </a:rPr>
              <a:t>buf</a:t>
            </a:r>
            <a:r>
              <a:rPr lang="en-US" sz="2400" dirty="0">
                <a:latin typeface="Consolas"/>
                <a:cs typeface="Consolas"/>
              </a:rPr>
              <a:t>);</a:t>
            </a:r>
          </a:p>
          <a:p>
            <a:pPr>
              <a:buFont typeface="Arial"/>
              <a:buNone/>
            </a:pPr>
            <a:r>
              <a:rPr lang="en-US" sz="2400" dirty="0">
                <a:latin typeface="Consolas"/>
                <a:cs typeface="Consolas"/>
              </a:rPr>
              <a:t>  return d;</a:t>
            </a:r>
          </a:p>
          <a:p>
            <a:pPr>
              <a:buFont typeface="Arial"/>
              <a:buNone/>
            </a:pPr>
            <a:r>
              <a:rPr lang="en-US" sz="2400" dirty="0">
                <a:latin typeface="Consolas"/>
                <a:cs typeface="Consolas"/>
              </a:rPr>
              <a:t>}</a:t>
            </a:r>
          </a:p>
        </p:txBody>
      </p:sp>
      <p:graphicFrame>
        <p:nvGraphicFramePr>
          <p:cNvPr id="22" name="Table 21"/>
          <p:cNvGraphicFramePr>
            <a:graphicFrameLocks noGrp="1"/>
          </p:cNvGraphicFramePr>
          <p:nvPr/>
        </p:nvGraphicFramePr>
        <p:xfrm>
          <a:off x="6260851" y="1027111"/>
          <a:ext cx="1752600" cy="5600499"/>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20000"/>
                    </a:ext>
                  </a:extLst>
                </a:gridCol>
              </a:tblGrid>
              <a:tr h="367246">
                <a:tc>
                  <a:txBody>
                    <a:bodyPr/>
                    <a:lstStyle/>
                    <a:p>
                      <a:pPr algn="ctr"/>
                      <a:r>
                        <a:rPr lang="en-US" sz="1800" dirty="0">
                          <a:solidFill>
                            <a:schemeClr val="bg1"/>
                          </a:solidFill>
                        </a:rPr>
                        <a:t>…</a:t>
                      </a:r>
                    </a:p>
                  </a:txBody>
                  <a:tcPr>
                    <a:solidFill>
                      <a:schemeClr val="accent4"/>
                    </a:solidFill>
                  </a:tcPr>
                </a:tc>
                <a:extLst>
                  <a:ext uri="{0D108BD9-81ED-4DB2-BD59-A6C34878D82A}">
                    <a16:rowId xmlns:a16="http://schemas.microsoft.com/office/drawing/2014/main" val="10000"/>
                  </a:ext>
                </a:extLst>
              </a:tr>
              <a:tr h="367246">
                <a:tc>
                  <a:txBody>
                    <a:bodyPr/>
                    <a:lstStyle/>
                    <a:p>
                      <a:pPr algn="ctr"/>
                      <a:r>
                        <a:rPr lang="en-US" sz="1800" dirty="0">
                          <a:solidFill>
                            <a:schemeClr val="bg1"/>
                          </a:solidFill>
                        </a:rPr>
                        <a:t>b</a:t>
                      </a:r>
                    </a:p>
                  </a:txBody>
                  <a:tcPr>
                    <a:solidFill>
                      <a:schemeClr val="accent4"/>
                    </a:solidFill>
                  </a:tcPr>
                </a:tc>
                <a:extLst>
                  <a:ext uri="{0D108BD9-81ED-4DB2-BD59-A6C34878D82A}">
                    <a16:rowId xmlns:a16="http://schemas.microsoft.com/office/drawing/2014/main" val="10001"/>
                  </a:ext>
                </a:extLst>
              </a:tr>
              <a:tr h="367246">
                <a:tc>
                  <a:txBody>
                    <a:bodyPr/>
                    <a:lstStyle/>
                    <a:p>
                      <a:pPr algn="ctr"/>
                      <a:r>
                        <a:rPr lang="en-US" sz="1800" dirty="0">
                          <a:solidFill>
                            <a:schemeClr val="bg1"/>
                          </a:solidFill>
                        </a:rPr>
                        <a:t>a</a:t>
                      </a:r>
                    </a:p>
                  </a:txBody>
                  <a:tcPr>
                    <a:solidFill>
                      <a:schemeClr val="accent4"/>
                    </a:solidFill>
                  </a:tcPr>
                </a:tc>
                <a:extLst>
                  <a:ext uri="{0D108BD9-81ED-4DB2-BD59-A6C34878D82A}">
                    <a16:rowId xmlns:a16="http://schemas.microsoft.com/office/drawing/2014/main" val="10002"/>
                  </a:ext>
                </a:extLst>
              </a:tr>
              <a:tr h="367246">
                <a:tc>
                  <a:txBody>
                    <a:bodyPr/>
                    <a:lstStyle/>
                    <a:p>
                      <a:pPr algn="ctr"/>
                      <a:r>
                        <a:rPr lang="en-US" sz="1800" dirty="0">
                          <a:solidFill>
                            <a:schemeClr val="bg1"/>
                          </a:solidFill>
                        </a:rPr>
                        <a:t>return</a:t>
                      </a:r>
                      <a:r>
                        <a:rPr lang="en-US" sz="1800" baseline="0" dirty="0">
                          <a:solidFill>
                            <a:schemeClr val="bg1"/>
                          </a:solidFill>
                        </a:rPr>
                        <a:t> </a:t>
                      </a:r>
                      <a:r>
                        <a:rPr lang="en-US" sz="1800" baseline="0" dirty="0" err="1">
                          <a:solidFill>
                            <a:schemeClr val="bg1"/>
                          </a:solidFill>
                        </a:rPr>
                        <a:t>addr</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3"/>
                  </a:ext>
                </a:extLst>
              </a:tr>
              <a:tr h="367246">
                <a:tc>
                  <a:txBody>
                    <a:bodyPr/>
                    <a:lstStyle/>
                    <a:p>
                      <a:pPr algn="ctr"/>
                      <a:r>
                        <a:rPr lang="en-US" sz="1800" dirty="0">
                          <a:solidFill>
                            <a:schemeClr val="bg1"/>
                          </a:solidFill>
                        </a:rPr>
                        <a:t>caller’s </a:t>
                      </a:r>
                      <a:r>
                        <a:rPr lang="en-US" sz="1800" dirty="0" err="1">
                          <a:solidFill>
                            <a:schemeClr val="bg1"/>
                          </a:solidFill>
                        </a:rPr>
                        <a:t>ebp</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4"/>
                  </a:ext>
                </a:extLst>
              </a:tr>
              <a:tr h="367246">
                <a:tc>
                  <a:txBody>
                    <a:bodyPr/>
                    <a:lstStyle/>
                    <a:p>
                      <a:pPr algn="ctr"/>
                      <a:r>
                        <a:rPr lang="en-US" sz="1800" dirty="0">
                          <a:solidFill>
                            <a:schemeClr val="bg1"/>
                          </a:solidFill>
                        </a:rPr>
                        <a:t>callee</a:t>
                      </a:r>
                      <a:r>
                        <a:rPr lang="en-US" sz="1800" baseline="0" dirty="0">
                          <a:solidFill>
                            <a:schemeClr val="bg1"/>
                          </a:solidFill>
                        </a:rPr>
                        <a:t>-save</a:t>
                      </a:r>
                    </a:p>
                  </a:txBody>
                  <a:tcPr>
                    <a:solidFill>
                      <a:schemeClr val="accent2"/>
                    </a:solidFill>
                  </a:tcPr>
                </a:tc>
                <a:extLst>
                  <a:ext uri="{0D108BD9-81ED-4DB2-BD59-A6C34878D82A}">
                    <a16:rowId xmlns:a16="http://schemas.microsoft.com/office/drawing/2014/main" val="10005"/>
                  </a:ext>
                </a:extLst>
              </a:tr>
              <a:tr h="1193547">
                <a:tc>
                  <a:txBody>
                    <a:bodyPr/>
                    <a:lstStyle/>
                    <a:p>
                      <a:pPr algn="ctr"/>
                      <a:r>
                        <a:rPr lang="en-US" sz="1800" dirty="0">
                          <a:solidFill>
                            <a:schemeClr val="bg1"/>
                          </a:solidFill>
                        </a:rPr>
                        <a:t>locals</a:t>
                      </a:r>
                    </a:p>
                    <a:p>
                      <a:pPr algn="ctr"/>
                      <a:r>
                        <a:rPr lang="en-US" sz="1800" dirty="0">
                          <a:solidFill>
                            <a:schemeClr val="bg1"/>
                          </a:solidFill>
                        </a:rPr>
                        <a:t>(</a:t>
                      </a:r>
                      <a:r>
                        <a:rPr lang="en-US" sz="1800" dirty="0" err="1">
                          <a:solidFill>
                            <a:schemeClr val="bg1"/>
                          </a:solidFill>
                        </a:rPr>
                        <a:t>buf</a:t>
                      </a:r>
                      <a:r>
                        <a:rPr lang="en-US" sz="1800" dirty="0">
                          <a:solidFill>
                            <a:schemeClr val="bg1"/>
                          </a:solidFill>
                        </a:rPr>
                        <a:t>,</a:t>
                      </a:r>
                      <a:r>
                        <a:rPr lang="en-US" sz="1800" baseline="0" dirty="0">
                          <a:solidFill>
                            <a:schemeClr val="bg1"/>
                          </a:solidFill>
                        </a:rPr>
                        <a:t> c, d ≥ 28 bytes if stored on stack)</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6"/>
                  </a:ext>
                </a:extLst>
              </a:tr>
              <a:tr h="367246">
                <a:tc>
                  <a:txBody>
                    <a:bodyPr/>
                    <a:lstStyle/>
                    <a:p>
                      <a:pPr algn="ctr"/>
                      <a:r>
                        <a:rPr lang="en-US" sz="1800" dirty="0">
                          <a:solidFill>
                            <a:schemeClr val="bg1"/>
                          </a:solidFill>
                        </a:rPr>
                        <a:t>caller-save</a:t>
                      </a:r>
                    </a:p>
                  </a:txBody>
                  <a:tcPr>
                    <a:solidFill>
                      <a:schemeClr val="accent2"/>
                    </a:solidFill>
                  </a:tcPr>
                </a:tc>
                <a:extLst>
                  <a:ext uri="{0D108BD9-81ED-4DB2-BD59-A6C34878D82A}">
                    <a16:rowId xmlns:a16="http://schemas.microsoft.com/office/drawing/2014/main" val="10007"/>
                  </a:ext>
                </a:extLst>
              </a:tr>
              <a:tr h="367246">
                <a:tc>
                  <a:txBody>
                    <a:bodyPr/>
                    <a:lstStyle/>
                    <a:p>
                      <a:pPr algn="ctr"/>
                      <a:r>
                        <a:rPr lang="en-US" sz="1800" dirty="0" err="1">
                          <a:solidFill>
                            <a:schemeClr val="bg1"/>
                          </a:solidFill>
                        </a:rPr>
                        <a:t>buf</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8"/>
                  </a:ext>
                </a:extLst>
              </a:tr>
              <a:tr h="367246">
                <a:tc>
                  <a:txBody>
                    <a:bodyPr/>
                    <a:lstStyle/>
                    <a:p>
                      <a:pPr algn="ctr"/>
                      <a:r>
                        <a:rPr lang="en-US" sz="1800" dirty="0">
                          <a:solidFill>
                            <a:schemeClr val="bg1"/>
                          </a:solidFill>
                        </a:rPr>
                        <a:t>c</a:t>
                      </a:r>
                    </a:p>
                  </a:txBody>
                  <a:tcPr>
                    <a:solidFill>
                      <a:schemeClr val="accent2"/>
                    </a:solidFill>
                  </a:tcPr>
                </a:tc>
                <a:extLst>
                  <a:ext uri="{0D108BD9-81ED-4DB2-BD59-A6C34878D82A}">
                    <a16:rowId xmlns:a16="http://schemas.microsoft.com/office/drawing/2014/main" val="10009"/>
                  </a:ext>
                </a:extLst>
              </a:tr>
              <a:tr h="367246">
                <a:tc>
                  <a:txBody>
                    <a:bodyPr/>
                    <a:lstStyle/>
                    <a:p>
                      <a:pPr algn="ctr"/>
                      <a:r>
                        <a:rPr lang="en-US" sz="1800" dirty="0">
                          <a:solidFill>
                            <a:schemeClr val="bg1"/>
                          </a:solidFill>
                        </a:rPr>
                        <a:t>return</a:t>
                      </a:r>
                      <a:r>
                        <a:rPr lang="en-US" sz="1800" baseline="0" dirty="0">
                          <a:solidFill>
                            <a:schemeClr val="bg1"/>
                          </a:solidFill>
                        </a:rPr>
                        <a:t> </a:t>
                      </a:r>
                      <a:r>
                        <a:rPr lang="en-US" sz="1800" baseline="0" dirty="0" err="1">
                          <a:solidFill>
                            <a:schemeClr val="bg1"/>
                          </a:solidFill>
                        </a:rPr>
                        <a:t>addr</a:t>
                      </a:r>
                      <a:endParaRPr lang="en-US" sz="1800" dirty="0">
                        <a:solidFill>
                          <a:schemeClr val="bg1"/>
                        </a:solidFill>
                      </a:endParaRPr>
                    </a:p>
                  </a:txBody>
                  <a:tcPr>
                    <a:solidFill>
                      <a:schemeClr val="accent3"/>
                    </a:solidFill>
                  </a:tcPr>
                </a:tc>
                <a:extLst>
                  <a:ext uri="{0D108BD9-81ED-4DB2-BD59-A6C34878D82A}">
                    <a16:rowId xmlns:a16="http://schemas.microsoft.com/office/drawing/2014/main" val="10010"/>
                  </a:ext>
                </a:extLst>
              </a:tr>
              <a:tr h="367246">
                <a:tc>
                  <a:txBody>
                    <a:bodyPr/>
                    <a:lstStyle/>
                    <a:p>
                      <a:pPr algn="ctr"/>
                      <a:r>
                        <a:rPr lang="en-US" sz="1800" dirty="0">
                          <a:solidFill>
                            <a:schemeClr val="bg1"/>
                          </a:solidFill>
                        </a:rPr>
                        <a:t>orange’s </a:t>
                      </a:r>
                      <a:r>
                        <a:rPr lang="en-US" sz="1800" dirty="0" err="1">
                          <a:solidFill>
                            <a:schemeClr val="bg1"/>
                          </a:solidFill>
                        </a:rPr>
                        <a:t>ebp</a:t>
                      </a:r>
                      <a:endParaRPr lang="en-US" sz="1800" dirty="0">
                        <a:solidFill>
                          <a:schemeClr val="bg1"/>
                        </a:solidFill>
                      </a:endParaRPr>
                    </a:p>
                  </a:txBody>
                  <a:tcPr>
                    <a:solidFill>
                      <a:schemeClr val="accent3"/>
                    </a:solidFill>
                  </a:tcPr>
                </a:tc>
                <a:extLst>
                  <a:ext uri="{0D108BD9-81ED-4DB2-BD59-A6C34878D82A}">
                    <a16:rowId xmlns:a16="http://schemas.microsoft.com/office/drawing/2014/main" val="10011"/>
                  </a:ext>
                </a:extLst>
              </a:tr>
              <a:tr h="367246">
                <a:tc>
                  <a:txBody>
                    <a:bodyPr/>
                    <a:lstStyle/>
                    <a:p>
                      <a:pPr algn="ctr"/>
                      <a:r>
                        <a:rPr lang="en-US" sz="1800" dirty="0">
                          <a:solidFill>
                            <a:schemeClr val="bg1"/>
                          </a:solidFill>
                        </a:rPr>
                        <a:t>…</a:t>
                      </a:r>
                    </a:p>
                  </a:txBody>
                  <a:tcPr>
                    <a:solidFill>
                      <a:schemeClr val="accent3"/>
                    </a:solidFill>
                  </a:tcPr>
                </a:tc>
                <a:extLst>
                  <a:ext uri="{0D108BD9-81ED-4DB2-BD59-A6C34878D82A}">
                    <a16:rowId xmlns:a16="http://schemas.microsoft.com/office/drawing/2014/main" val="10012"/>
                  </a:ext>
                </a:extLst>
              </a:tr>
            </a:tbl>
          </a:graphicData>
        </a:graphic>
      </p:graphicFrame>
      <p:grpSp>
        <p:nvGrpSpPr>
          <p:cNvPr id="9" name="Group 8"/>
          <p:cNvGrpSpPr/>
          <p:nvPr/>
        </p:nvGrpSpPr>
        <p:grpSpPr>
          <a:xfrm>
            <a:off x="7959243" y="2773678"/>
            <a:ext cx="1100454" cy="646331"/>
            <a:chOff x="7959243" y="3429000"/>
            <a:chExt cx="1100454" cy="646331"/>
          </a:xfrm>
        </p:grpSpPr>
        <p:sp>
          <p:nvSpPr>
            <p:cNvPr id="3" name="TextBox 2"/>
            <p:cNvSpPr txBox="1"/>
            <p:nvPr/>
          </p:nvSpPr>
          <p:spPr>
            <a:xfrm>
              <a:off x="8229600" y="3429000"/>
              <a:ext cx="830097" cy="646331"/>
            </a:xfrm>
            <a:prstGeom prst="rect">
              <a:avLst/>
            </a:prstGeom>
            <a:noFill/>
          </p:spPr>
          <p:txBody>
            <a:bodyPr wrap="none" rtlCol="0">
              <a:spAutoFit/>
            </a:bodyPr>
            <a:lstStyle/>
            <a:p>
              <a:r>
                <a:rPr lang="en-US" dirty="0"/>
                <a:t>%</a:t>
              </a:r>
              <a:r>
                <a:rPr lang="en-US" dirty="0" err="1"/>
                <a:t>ebp</a:t>
              </a:r>
              <a:endParaRPr lang="en-US" dirty="0"/>
            </a:p>
            <a:p>
              <a:r>
                <a:rPr lang="en-US" i="1" dirty="0"/>
                <a:t>frame</a:t>
              </a:r>
            </a:p>
          </p:txBody>
        </p:sp>
        <p:cxnSp>
          <p:nvCxnSpPr>
            <p:cNvPr id="8" name="Straight Arrow Connector 7"/>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8034136" y="4226341"/>
            <a:ext cx="1017511" cy="646331"/>
            <a:chOff x="7959243" y="3429000"/>
            <a:chExt cx="1017511" cy="646331"/>
          </a:xfrm>
        </p:grpSpPr>
        <p:sp>
          <p:nvSpPr>
            <p:cNvPr id="45" name="TextBox 44"/>
            <p:cNvSpPr txBox="1"/>
            <p:nvPr/>
          </p:nvSpPr>
          <p:spPr>
            <a:xfrm>
              <a:off x="8229600" y="3429000"/>
              <a:ext cx="747154" cy="646331"/>
            </a:xfrm>
            <a:prstGeom prst="rect">
              <a:avLst/>
            </a:prstGeom>
            <a:noFill/>
          </p:spPr>
          <p:txBody>
            <a:bodyPr wrap="none" rtlCol="0">
              <a:spAutoFit/>
            </a:bodyPr>
            <a:lstStyle/>
            <a:p>
              <a:r>
                <a:rPr lang="en-US" dirty="0"/>
                <a:t>%</a:t>
              </a:r>
              <a:r>
                <a:rPr lang="en-US" dirty="0" err="1"/>
                <a:t>esp</a:t>
              </a:r>
              <a:br>
                <a:rPr lang="en-US" dirty="0"/>
              </a:br>
              <a:r>
                <a:rPr lang="en-US" i="1" dirty="0"/>
                <a:t>stack</a:t>
              </a:r>
            </a:p>
          </p:txBody>
        </p:sp>
        <p:cxnSp>
          <p:nvCxnSpPr>
            <p:cNvPr id="46" name="Straight Arrow Connector 45"/>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554702" y="1397952"/>
            <a:ext cx="1692391" cy="722531"/>
            <a:chOff x="4479809" y="1828800"/>
            <a:chExt cx="1692391" cy="722531"/>
          </a:xfrm>
        </p:grpSpPr>
        <p:sp>
          <p:nvSpPr>
            <p:cNvPr id="10" name="Left Brace 9"/>
            <p:cNvSpPr/>
            <p:nvPr/>
          </p:nvSpPr>
          <p:spPr>
            <a:xfrm>
              <a:off x="5867400" y="1828800"/>
              <a:ext cx="304800" cy="722531"/>
            </a:xfrm>
            <a:prstGeom prst="leftBrac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479809" y="1866900"/>
              <a:ext cx="1393155" cy="646331"/>
            </a:xfrm>
            <a:prstGeom prst="rect">
              <a:avLst/>
            </a:prstGeom>
            <a:noFill/>
          </p:spPr>
          <p:txBody>
            <a:bodyPr wrap="none" rtlCol="0">
              <a:spAutoFit/>
            </a:bodyPr>
            <a:lstStyle/>
            <a:p>
              <a:pPr algn="r"/>
              <a:r>
                <a:rPr lang="en-US" dirty="0"/>
                <a:t>parameter</a:t>
              </a:r>
              <a:br>
                <a:rPr lang="en-US" dirty="0"/>
              </a:br>
              <a:r>
                <a:rPr lang="en-US" dirty="0"/>
                <a:t>area (caller)</a:t>
              </a:r>
            </a:p>
          </p:txBody>
        </p:sp>
      </p:grpSp>
      <p:grpSp>
        <p:nvGrpSpPr>
          <p:cNvPr id="13" name="Group 12"/>
          <p:cNvGrpSpPr/>
          <p:nvPr/>
        </p:nvGrpSpPr>
        <p:grpSpPr>
          <a:xfrm>
            <a:off x="4926762" y="2130643"/>
            <a:ext cx="1320331" cy="2293817"/>
            <a:chOff x="4851869" y="2590800"/>
            <a:chExt cx="1320331" cy="2575560"/>
          </a:xfrm>
        </p:grpSpPr>
        <p:sp>
          <p:nvSpPr>
            <p:cNvPr id="47" name="Left Brace 46"/>
            <p:cNvSpPr/>
            <p:nvPr/>
          </p:nvSpPr>
          <p:spPr>
            <a:xfrm>
              <a:off x="5867400" y="259080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4851869" y="3214206"/>
              <a:ext cx="1021095" cy="1328748"/>
            </a:xfrm>
            <a:prstGeom prst="rect">
              <a:avLst/>
            </a:prstGeom>
            <a:noFill/>
          </p:spPr>
          <p:txBody>
            <a:bodyPr wrap="none" rtlCol="0">
              <a:spAutoFit/>
            </a:bodyPr>
            <a:lstStyle/>
            <a:p>
              <a:pPr algn="r"/>
              <a:r>
                <a:rPr lang="en-US" dirty="0"/>
                <a:t>orange’s</a:t>
              </a:r>
              <a:br>
                <a:rPr lang="en-US" dirty="0"/>
              </a:br>
              <a:r>
                <a:rPr lang="en-US" dirty="0"/>
                <a:t>initial</a:t>
              </a:r>
              <a:br>
                <a:rPr lang="en-US" dirty="0"/>
              </a:br>
              <a:r>
                <a:rPr lang="en-US" dirty="0"/>
                <a:t>stack</a:t>
              </a:r>
              <a:br>
                <a:rPr lang="en-US" dirty="0"/>
              </a:br>
              <a:r>
                <a:rPr lang="en-US" dirty="0"/>
                <a:t>frame</a:t>
              </a:r>
            </a:p>
          </p:txBody>
        </p:sp>
      </p:grpSp>
      <p:grpSp>
        <p:nvGrpSpPr>
          <p:cNvPr id="48" name="Group 47"/>
          <p:cNvGrpSpPr/>
          <p:nvPr/>
        </p:nvGrpSpPr>
        <p:grpSpPr>
          <a:xfrm>
            <a:off x="4429956" y="4429760"/>
            <a:ext cx="1817137" cy="1093152"/>
            <a:chOff x="4355063" y="2658280"/>
            <a:chExt cx="1817137" cy="2575560"/>
          </a:xfrm>
        </p:grpSpPr>
        <p:sp>
          <p:nvSpPr>
            <p:cNvPr id="49" name="Left Brace 48"/>
            <p:cNvSpPr/>
            <p:nvPr/>
          </p:nvSpPr>
          <p:spPr>
            <a:xfrm>
              <a:off x="5867400" y="265828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p:cNvSpPr txBox="1"/>
            <p:nvPr/>
          </p:nvSpPr>
          <p:spPr>
            <a:xfrm>
              <a:off x="4355063" y="2873479"/>
              <a:ext cx="1517901" cy="2145160"/>
            </a:xfrm>
            <a:prstGeom prst="rect">
              <a:avLst/>
            </a:prstGeom>
            <a:noFill/>
          </p:spPr>
          <p:txBody>
            <a:bodyPr wrap="none" rtlCol="0">
              <a:spAutoFit/>
            </a:bodyPr>
            <a:lstStyle/>
            <a:p>
              <a:pPr algn="r"/>
              <a:r>
                <a:rPr lang="en-US" dirty="0"/>
                <a:t>to be created</a:t>
              </a:r>
              <a:br>
                <a:rPr lang="en-US" dirty="0"/>
              </a:br>
              <a:r>
                <a:rPr lang="en-US" dirty="0"/>
                <a:t>before</a:t>
              </a:r>
              <a:br>
                <a:rPr lang="en-US" dirty="0"/>
              </a:br>
              <a:r>
                <a:rPr lang="en-US" dirty="0"/>
                <a:t>calling red</a:t>
              </a:r>
            </a:p>
          </p:txBody>
        </p:sp>
      </p:grpSp>
      <p:sp>
        <p:nvSpPr>
          <p:cNvPr id="7" name="Rectangle 6"/>
          <p:cNvSpPr/>
          <p:nvPr/>
        </p:nvSpPr>
        <p:spPr>
          <a:xfrm>
            <a:off x="6260851" y="4419600"/>
            <a:ext cx="1752600" cy="2206773"/>
          </a:xfrm>
          <a:prstGeom prst="rect">
            <a:avLst/>
          </a:prstGeom>
          <a:solidFill>
            <a:schemeClr val="tx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endParaRPr lang="en-US" sz="2800" dirty="0">
              <a:solidFill>
                <a:schemeClr val="bg1"/>
              </a:solidFill>
            </a:endParaRPr>
          </a:p>
        </p:txBody>
      </p:sp>
      <p:grpSp>
        <p:nvGrpSpPr>
          <p:cNvPr id="24" name="Group 23"/>
          <p:cNvGrpSpPr/>
          <p:nvPr/>
        </p:nvGrpSpPr>
        <p:grpSpPr>
          <a:xfrm>
            <a:off x="4517395" y="5522912"/>
            <a:ext cx="1729698" cy="1088265"/>
            <a:chOff x="4442502" y="2658280"/>
            <a:chExt cx="1729698" cy="2575560"/>
          </a:xfrm>
        </p:grpSpPr>
        <p:sp>
          <p:nvSpPr>
            <p:cNvPr id="25" name="Left Brace 24"/>
            <p:cNvSpPr/>
            <p:nvPr/>
          </p:nvSpPr>
          <p:spPr>
            <a:xfrm>
              <a:off x="5867400" y="2658280"/>
              <a:ext cx="304800" cy="2575560"/>
            </a:xfrm>
            <a:prstGeom prst="leftBrace">
              <a:avLst>
                <a:gd name="adj1" fmla="val 16668"/>
                <a:gd name="adj2" fmla="val 50000"/>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4442502" y="3195253"/>
              <a:ext cx="1430462" cy="1529650"/>
            </a:xfrm>
            <a:prstGeom prst="rect">
              <a:avLst/>
            </a:prstGeom>
            <a:noFill/>
          </p:spPr>
          <p:txBody>
            <a:bodyPr wrap="none" rtlCol="0">
              <a:spAutoFit/>
            </a:bodyPr>
            <a:lstStyle/>
            <a:p>
              <a:pPr algn="r"/>
              <a:r>
                <a:rPr lang="en-US" dirty="0"/>
                <a:t>after red has</a:t>
              </a:r>
              <a:br>
                <a:rPr lang="en-US" dirty="0"/>
              </a:br>
              <a:r>
                <a:rPr lang="en-US" dirty="0"/>
                <a:t>been called</a:t>
              </a:r>
            </a:p>
          </p:txBody>
        </p:sp>
      </p:grpSp>
      <p:sp>
        <p:nvSpPr>
          <p:cNvPr id="15" name="Down Arrow 14"/>
          <p:cNvSpPr/>
          <p:nvPr/>
        </p:nvSpPr>
        <p:spPr>
          <a:xfrm>
            <a:off x="8380693" y="4872672"/>
            <a:ext cx="472440" cy="1371600"/>
          </a:xfrm>
          <a:prstGeom prst="downArrow">
            <a:avLst/>
          </a:prstGeom>
          <a:solidFill>
            <a:schemeClr val="accent3"/>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vert270" wrap="square" lIns="0" rtlCol="0" anchor="ctr" anchorCtr="1">
            <a:noAutofit/>
          </a:bodyPr>
          <a:lstStyle/>
          <a:p>
            <a:pPr algn="ctr"/>
            <a:r>
              <a:rPr lang="en-US" sz="1600" dirty="0">
                <a:solidFill>
                  <a:schemeClr val="bg1"/>
                </a:solidFill>
              </a:rPr>
              <a:t>grow</a:t>
            </a:r>
          </a:p>
        </p:txBody>
      </p:sp>
    </p:spTree>
    <p:extLst>
      <p:ext uri="{BB962C8B-B14F-4D97-AF65-F5344CB8AC3E}">
        <p14:creationId xmlns:p14="http://schemas.microsoft.com/office/powerpoint/2010/main" val="389920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35DF-97CB-4388-8401-C8AD0D697156}"/>
              </a:ext>
            </a:extLst>
          </p:cNvPr>
          <p:cNvSpPr>
            <a:spLocks noGrp="1"/>
          </p:cNvSpPr>
          <p:nvPr>
            <p:ph type="title"/>
          </p:nvPr>
        </p:nvSpPr>
        <p:spPr/>
        <p:txBody>
          <a:bodyPr/>
          <a:lstStyle/>
          <a:p>
            <a:r>
              <a:rPr lang="en-US" dirty="0"/>
              <a:t>First, a Word About Data</a:t>
            </a:r>
          </a:p>
        </p:txBody>
      </p:sp>
      <p:sp>
        <p:nvSpPr>
          <p:cNvPr id="3" name="Content Placeholder 2">
            <a:extLst>
              <a:ext uri="{FF2B5EF4-FFF2-40B4-BE49-F238E27FC236}">
                <a16:creationId xmlns:a16="http://schemas.microsoft.com/office/drawing/2014/main" id="{DD354D95-E344-43A3-AFAB-E634FC2EA171}"/>
              </a:ext>
            </a:extLst>
          </p:cNvPr>
          <p:cNvSpPr>
            <a:spLocks noGrp="1"/>
          </p:cNvSpPr>
          <p:nvPr>
            <p:ph idx="1"/>
          </p:nvPr>
        </p:nvSpPr>
        <p:spPr/>
        <p:txBody>
          <a:bodyPr/>
          <a:lstStyle/>
          <a:p>
            <a:r>
              <a:rPr lang="en-US" dirty="0"/>
              <a:t>Computers store and process all data as </a:t>
            </a:r>
            <a:r>
              <a:rPr lang="en-US" b="1" i="1" dirty="0"/>
              <a:t>BINARY NUMBERS</a:t>
            </a:r>
            <a:endParaRPr lang="en-US" dirty="0"/>
          </a:p>
          <a:p>
            <a:r>
              <a:rPr lang="en-US" dirty="0"/>
              <a:t>Everything is a binary number.  Games, programs, music, </a:t>
            </a:r>
            <a:r>
              <a:rPr lang="en-US" dirty="0" err="1"/>
              <a:t>etc</a:t>
            </a:r>
            <a:endParaRPr lang="en-US" dirty="0"/>
          </a:p>
          <a:p>
            <a:r>
              <a:rPr lang="en-US" dirty="0"/>
              <a:t>The binary numbers are </a:t>
            </a:r>
            <a:r>
              <a:rPr lang="en-US" b="1" i="1" dirty="0"/>
              <a:t>interpreted </a:t>
            </a:r>
            <a:r>
              <a:rPr lang="en-US" dirty="0"/>
              <a:t>as letters, music, </a:t>
            </a:r>
            <a:r>
              <a:rPr lang="en-US" dirty="0" err="1"/>
              <a:t>etc</a:t>
            </a:r>
            <a:endParaRPr lang="en-US" dirty="0"/>
          </a:p>
        </p:txBody>
      </p:sp>
    </p:spTree>
    <p:extLst>
      <p:ext uri="{BB962C8B-B14F-4D97-AF65-F5344CB8AC3E}">
        <p14:creationId xmlns:p14="http://schemas.microsoft.com/office/powerpoint/2010/main" val="380575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F803-6A67-45CA-AAE9-080EB742E5AC}"/>
              </a:ext>
            </a:extLst>
          </p:cNvPr>
          <p:cNvSpPr>
            <a:spLocks noGrp="1"/>
          </p:cNvSpPr>
          <p:nvPr>
            <p:ph type="title"/>
          </p:nvPr>
        </p:nvSpPr>
        <p:spPr/>
        <p:txBody>
          <a:bodyPr/>
          <a:lstStyle/>
          <a:p>
            <a:r>
              <a:rPr lang="en-US" dirty="0"/>
              <a:t>GDB Walkthrough – C Code</a:t>
            </a:r>
          </a:p>
        </p:txBody>
      </p:sp>
      <p:sp>
        <p:nvSpPr>
          <p:cNvPr id="3" name="Content Placeholder 2">
            <a:extLst>
              <a:ext uri="{FF2B5EF4-FFF2-40B4-BE49-F238E27FC236}">
                <a16:creationId xmlns:a16="http://schemas.microsoft.com/office/drawing/2014/main" id="{F3262022-B865-4FA8-9210-7E4D1BAE328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203FA95-0357-4695-9A84-73E3E5C41EF1}"/>
              </a:ext>
            </a:extLst>
          </p:cNvPr>
          <p:cNvPicPr>
            <a:picLocks noChangeAspect="1"/>
          </p:cNvPicPr>
          <p:nvPr/>
        </p:nvPicPr>
        <p:blipFill>
          <a:blip r:embed="rId2"/>
          <a:stretch>
            <a:fillRect/>
          </a:stretch>
        </p:blipFill>
        <p:spPr>
          <a:xfrm>
            <a:off x="0" y="1905000"/>
            <a:ext cx="9144000" cy="4300230"/>
          </a:xfrm>
          <a:prstGeom prst="rect">
            <a:avLst/>
          </a:prstGeom>
        </p:spPr>
      </p:pic>
    </p:spTree>
    <p:extLst>
      <p:ext uri="{BB962C8B-B14F-4D97-AF65-F5344CB8AC3E}">
        <p14:creationId xmlns:p14="http://schemas.microsoft.com/office/powerpoint/2010/main" val="16285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4C64-9225-4EA6-A965-3B125608ABB1}"/>
              </a:ext>
            </a:extLst>
          </p:cNvPr>
          <p:cNvSpPr>
            <a:spLocks noGrp="1"/>
          </p:cNvSpPr>
          <p:nvPr>
            <p:ph type="title"/>
          </p:nvPr>
        </p:nvSpPr>
        <p:spPr/>
        <p:txBody>
          <a:bodyPr/>
          <a:lstStyle/>
          <a:p>
            <a:r>
              <a:rPr lang="en-US" dirty="0"/>
              <a:t>GDB Walkthrough – </a:t>
            </a:r>
            <a:br>
              <a:rPr lang="en-US" dirty="0"/>
            </a:br>
            <a:r>
              <a:rPr lang="en-US" dirty="0"/>
              <a:t>Call </a:t>
            </a:r>
            <a:r>
              <a:rPr lang="en-US" dirty="0" err="1"/>
              <a:t>TestFunc</a:t>
            </a:r>
            <a:endParaRPr lang="en-US" dirty="0"/>
          </a:p>
        </p:txBody>
      </p:sp>
      <p:pic>
        <p:nvPicPr>
          <p:cNvPr id="7" name="Picture 6">
            <a:extLst>
              <a:ext uri="{FF2B5EF4-FFF2-40B4-BE49-F238E27FC236}">
                <a16:creationId xmlns:a16="http://schemas.microsoft.com/office/drawing/2014/main" id="{D1F92FDD-69E8-4FFE-AD5C-8B16F653FB20}"/>
              </a:ext>
            </a:extLst>
          </p:cNvPr>
          <p:cNvPicPr>
            <a:picLocks noChangeAspect="1"/>
          </p:cNvPicPr>
          <p:nvPr/>
        </p:nvPicPr>
        <p:blipFill>
          <a:blip r:embed="rId2"/>
          <a:stretch>
            <a:fillRect/>
          </a:stretch>
        </p:blipFill>
        <p:spPr>
          <a:xfrm>
            <a:off x="69857" y="2745566"/>
            <a:ext cx="3431363" cy="378633"/>
          </a:xfrm>
          <a:prstGeom prst="rect">
            <a:avLst/>
          </a:prstGeom>
        </p:spPr>
      </p:pic>
      <p:pic>
        <p:nvPicPr>
          <p:cNvPr id="9" name="Picture 8">
            <a:extLst>
              <a:ext uri="{FF2B5EF4-FFF2-40B4-BE49-F238E27FC236}">
                <a16:creationId xmlns:a16="http://schemas.microsoft.com/office/drawing/2014/main" id="{BBC2C327-1652-49C4-A98F-BA6722064E02}"/>
              </a:ext>
            </a:extLst>
          </p:cNvPr>
          <p:cNvPicPr>
            <a:picLocks noChangeAspect="1"/>
          </p:cNvPicPr>
          <p:nvPr/>
        </p:nvPicPr>
        <p:blipFill>
          <a:blip r:embed="rId3"/>
          <a:stretch>
            <a:fillRect/>
          </a:stretch>
        </p:blipFill>
        <p:spPr>
          <a:xfrm>
            <a:off x="3780798" y="2745566"/>
            <a:ext cx="5257800" cy="322756"/>
          </a:xfrm>
          <a:prstGeom prst="rect">
            <a:avLst/>
          </a:prstGeom>
        </p:spPr>
      </p:pic>
      <p:pic>
        <p:nvPicPr>
          <p:cNvPr id="11" name="Picture 10">
            <a:extLst>
              <a:ext uri="{FF2B5EF4-FFF2-40B4-BE49-F238E27FC236}">
                <a16:creationId xmlns:a16="http://schemas.microsoft.com/office/drawing/2014/main" id="{7B52BAB4-69D6-40F8-A2F8-60585C5B0D8C}"/>
              </a:ext>
            </a:extLst>
          </p:cNvPr>
          <p:cNvPicPr>
            <a:picLocks noChangeAspect="1"/>
          </p:cNvPicPr>
          <p:nvPr/>
        </p:nvPicPr>
        <p:blipFill>
          <a:blip r:embed="rId4"/>
          <a:stretch>
            <a:fillRect/>
          </a:stretch>
        </p:blipFill>
        <p:spPr>
          <a:xfrm>
            <a:off x="69858" y="3124200"/>
            <a:ext cx="8892540" cy="1139865"/>
          </a:xfrm>
          <a:prstGeom prst="rect">
            <a:avLst/>
          </a:prstGeom>
        </p:spPr>
      </p:pic>
      <p:sp>
        <p:nvSpPr>
          <p:cNvPr id="12" name="TextBox 11">
            <a:extLst>
              <a:ext uri="{FF2B5EF4-FFF2-40B4-BE49-F238E27FC236}">
                <a16:creationId xmlns:a16="http://schemas.microsoft.com/office/drawing/2014/main" id="{8BA73F12-672E-45D8-954C-C071C4060643}"/>
              </a:ext>
            </a:extLst>
          </p:cNvPr>
          <p:cNvSpPr txBox="1"/>
          <p:nvPr/>
        </p:nvSpPr>
        <p:spPr>
          <a:xfrm>
            <a:off x="-29202" y="2492879"/>
            <a:ext cx="5441490" cy="369332"/>
          </a:xfrm>
          <a:prstGeom prst="rect">
            <a:avLst/>
          </a:prstGeom>
          <a:noFill/>
        </p:spPr>
        <p:txBody>
          <a:bodyPr wrap="none" rtlCol="0">
            <a:spAutoFit/>
          </a:bodyPr>
          <a:lstStyle/>
          <a:p>
            <a:r>
              <a:rPr lang="en-US" dirty="0"/>
              <a:t>Register </a:t>
            </a:r>
            <a:r>
              <a:rPr lang="en-US" dirty="0" err="1"/>
              <a:t>eax</a:t>
            </a:r>
            <a:r>
              <a:rPr lang="en-US" dirty="0"/>
              <a:t> loaded with character ‘A’ (0x41), not shown</a:t>
            </a:r>
          </a:p>
        </p:txBody>
      </p:sp>
    </p:spTree>
    <p:extLst>
      <p:ext uri="{BB962C8B-B14F-4D97-AF65-F5344CB8AC3E}">
        <p14:creationId xmlns:p14="http://schemas.microsoft.com/office/powerpoint/2010/main" val="2772559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04A4-08D8-4D45-AD4C-F5EBEAE2478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FD64EC1-5617-4DAE-A809-37590DA457A0}"/>
              </a:ext>
            </a:extLst>
          </p:cNvPr>
          <p:cNvPicPr>
            <a:picLocks noChangeAspect="1"/>
          </p:cNvPicPr>
          <p:nvPr/>
        </p:nvPicPr>
        <p:blipFill>
          <a:blip r:embed="rId2"/>
          <a:stretch>
            <a:fillRect/>
          </a:stretch>
        </p:blipFill>
        <p:spPr>
          <a:xfrm>
            <a:off x="0" y="593752"/>
            <a:ext cx="9144000" cy="5670496"/>
          </a:xfrm>
          <a:prstGeom prst="rect">
            <a:avLst/>
          </a:prstGeom>
        </p:spPr>
      </p:pic>
    </p:spTree>
    <p:extLst>
      <p:ext uri="{BB962C8B-B14F-4D97-AF65-F5344CB8AC3E}">
        <p14:creationId xmlns:p14="http://schemas.microsoft.com/office/powerpoint/2010/main" val="226946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1EAD-0F45-43FD-A821-E0B2310057A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989667F-DCC3-4CCC-8042-5D6A4702EADC}"/>
              </a:ext>
            </a:extLst>
          </p:cNvPr>
          <p:cNvPicPr>
            <a:picLocks noChangeAspect="1"/>
          </p:cNvPicPr>
          <p:nvPr/>
        </p:nvPicPr>
        <p:blipFill>
          <a:blip r:embed="rId2"/>
          <a:stretch>
            <a:fillRect/>
          </a:stretch>
        </p:blipFill>
        <p:spPr>
          <a:xfrm>
            <a:off x="0" y="980901"/>
            <a:ext cx="9144000" cy="4896197"/>
          </a:xfrm>
          <a:prstGeom prst="rect">
            <a:avLst/>
          </a:prstGeom>
        </p:spPr>
      </p:pic>
    </p:spTree>
    <p:extLst>
      <p:ext uri="{BB962C8B-B14F-4D97-AF65-F5344CB8AC3E}">
        <p14:creationId xmlns:p14="http://schemas.microsoft.com/office/powerpoint/2010/main" val="3535357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4EB4-17B9-48E9-98C3-2306387E12C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E8FF4FA-8D2A-4DE6-920B-5B3CCE3722DD}"/>
              </a:ext>
            </a:extLst>
          </p:cNvPr>
          <p:cNvPicPr>
            <a:picLocks noChangeAspect="1"/>
          </p:cNvPicPr>
          <p:nvPr/>
        </p:nvPicPr>
        <p:blipFill>
          <a:blip r:embed="rId2"/>
          <a:stretch>
            <a:fillRect/>
          </a:stretch>
        </p:blipFill>
        <p:spPr>
          <a:xfrm>
            <a:off x="0" y="551457"/>
            <a:ext cx="9144000" cy="5755086"/>
          </a:xfrm>
          <a:prstGeom prst="rect">
            <a:avLst/>
          </a:prstGeom>
        </p:spPr>
      </p:pic>
    </p:spTree>
    <p:extLst>
      <p:ext uri="{BB962C8B-B14F-4D97-AF65-F5344CB8AC3E}">
        <p14:creationId xmlns:p14="http://schemas.microsoft.com/office/powerpoint/2010/main" val="194873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EF86-FFB6-4D5E-9DA4-032C91A92B21}"/>
              </a:ext>
            </a:extLst>
          </p:cNvPr>
          <p:cNvSpPr>
            <a:spLocks noGrp="1"/>
          </p:cNvSpPr>
          <p:nvPr>
            <p:ph type="title"/>
          </p:nvPr>
        </p:nvSpPr>
        <p:spPr/>
        <p:txBody>
          <a:bodyPr/>
          <a:lstStyle/>
          <a:p>
            <a:r>
              <a:rPr lang="en-US" dirty="0"/>
              <a:t>GDB Walkthrough – </a:t>
            </a:r>
            <a:br>
              <a:rPr lang="en-US" dirty="0"/>
            </a:br>
            <a:r>
              <a:rPr lang="en-US" dirty="0" err="1"/>
              <a:t>TestFunc</a:t>
            </a:r>
            <a:r>
              <a:rPr lang="en-US" dirty="0"/>
              <a:t>() C Code</a:t>
            </a:r>
          </a:p>
        </p:txBody>
      </p:sp>
      <p:pic>
        <p:nvPicPr>
          <p:cNvPr id="5" name="Picture 4">
            <a:extLst>
              <a:ext uri="{FF2B5EF4-FFF2-40B4-BE49-F238E27FC236}">
                <a16:creationId xmlns:a16="http://schemas.microsoft.com/office/drawing/2014/main" id="{4E88A89A-C432-42D9-9A38-3B3F2399F3FA}"/>
              </a:ext>
            </a:extLst>
          </p:cNvPr>
          <p:cNvPicPr>
            <a:picLocks noChangeAspect="1"/>
          </p:cNvPicPr>
          <p:nvPr/>
        </p:nvPicPr>
        <p:blipFill>
          <a:blip r:embed="rId2"/>
          <a:stretch>
            <a:fillRect/>
          </a:stretch>
        </p:blipFill>
        <p:spPr>
          <a:xfrm>
            <a:off x="0" y="2252363"/>
            <a:ext cx="9144000" cy="2353274"/>
          </a:xfrm>
          <a:prstGeom prst="rect">
            <a:avLst/>
          </a:prstGeom>
        </p:spPr>
      </p:pic>
    </p:spTree>
    <p:extLst>
      <p:ext uri="{BB962C8B-B14F-4D97-AF65-F5344CB8AC3E}">
        <p14:creationId xmlns:p14="http://schemas.microsoft.com/office/powerpoint/2010/main" val="4006107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D778-D580-4FAF-BCE5-62B8620E06BC}"/>
              </a:ext>
            </a:extLst>
          </p:cNvPr>
          <p:cNvSpPr>
            <a:spLocks noGrp="1"/>
          </p:cNvSpPr>
          <p:nvPr>
            <p:ph type="title"/>
          </p:nvPr>
        </p:nvSpPr>
        <p:spPr/>
        <p:txBody>
          <a:bodyPr/>
          <a:lstStyle/>
          <a:p>
            <a:r>
              <a:rPr lang="en-US" dirty="0"/>
              <a:t>GDB Walkthrough – </a:t>
            </a:r>
            <a:br>
              <a:rPr lang="en-US" dirty="0"/>
            </a:br>
            <a:r>
              <a:rPr lang="en-US" dirty="0" err="1"/>
              <a:t>TestFunc</a:t>
            </a:r>
            <a:r>
              <a:rPr lang="en-US" dirty="0"/>
              <a:t>() Assembly</a:t>
            </a:r>
          </a:p>
        </p:txBody>
      </p:sp>
      <p:pic>
        <p:nvPicPr>
          <p:cNvPr id="5" name="Picture 4">
            <a:extLst>
              <a:ext uri="{FF2B5EF4-FFF2-40B4-BE49-F238E27FC236}">
                <a16:creationId xmlns:a16="http://schemas.microsoft.com/office/drawing/2014/main" id="{43FCC506-4036-4CF1-B15E-B9F4D2841B16}"/>
              </a:ext>
            </a:extLst>
          </p:cNvPr>
          <p:cNvPicPr>
            <a:picLocks noChangeAspect="1"/>
          </p:cNvPicPr>
          <p:nvPr/>
        </p:nvPicPr>
        <p:blipFill>
          <a:blip r:embed="rId2"/>
          <a:stretch>
            <a:fillRect/>
          </a:stretch>
        </p:blipFill>
        <p:spPr>
          <a:xfrm>
            <a:off x="0" y="2571955"/>
            <a:ext cx="9144000" cy="1714090"/>
          </a:xfrm>
          <a:prstGeom prst="rect">
            <a:avLst/>
          </a:prstGeom>
        </p:spPr>
      </p:pic>
      <p:sp>
        <p:nvSpPr>
          <p:cNvPr id="6" name="TextBox 5">
            <a:extLst>
              <a:ext uri="{FF2B5EF4-FFF2-40B4-BE49-F238E27FC236}">
                <a16:creationId xmlns:a16="http://schemas.microsoft.com/office/drawing/2014/main" id="{88FB7DCE-3BC1-4F08-BF96-98059DCAA27D}"/>
              </a:ext>
            </a:extLst>
          </p:cNvPr>
          <p:cNvSpPr txBox="1"/>
          <p:nvPr/>
        </p:nvSpPr>
        <p:spPr>
          <a:xfrm>
            <a:off x="304800" y="5105400"/>
            <a:ext cx="7707110" cy="369332"/>
          </a:xfrm>
          <a:prstGeom prst="rect">
            <a:avLst/>
          </a:prstGeom>
          <a:noFill/>
        </p:spPr>
        <p:txBody>
          <a:bodyPr wrap="none" rtlCol="0">
            <a:spAutoFit/>
          </a:bodyPr>
          <a:lstStyle/>
          <a:p>
            <a:r>
              <a:rPr lang="en-US" dirty="0"/>
              <a:t>32 bytes allocated on stack (0x20). Variables Loaded into this space (not shown).</a:t>
            </a:r>
          </a:p>
        </p:txBody>
      </p:sp>
    </p:spTree>
    <p:extLst>
      <p:ext uri="{BB962C8B-B14F-4D97-AF65-F5344CB8AC3E}">
        <p14:creationId xmlns:p14="http://schemas.microsoft.com/office/powerpoint/2010/main" val="1719174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5433-0632-4E9E-A7FC-A417F2265BB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57B4EBA-15AC-4984-9AD1-B53222F69FB7}"/>
              </a:ext>
            </a:extLst>
          </p:cNvPr>
          <p:cNvPicPr>
            <a:picLocks noChangeAspect="1"/>
          </p:cNvPicPr>
          <p:nvPr/>
        </p:nvPicPr>
        <p:blipFill>
          <a:blip r:embed="rId2"/>
          <a:stretch>
            <a:fillRect/>
          </a:stretch>
        </p:blipFill>
        <p:spPr>
          <a:xfrm>
            <a:off x="0" y="1130084"/>
            <a:ext cx="9144000" cy="4597831"/>
          </a:xfrm>
          <a:prstGeom prst="rect">
            <a:avLst/>
          </a:prstGeom>
        </p:spPr>
      </p:pic>
    </p:spTree>
    <p:extLst>
      <p:ext uri="{BB962C8B-B14F-4D97-AF65-F5344CB8AC3E}">
        <p14:creationId xmlns:p14="http://schemas.microsoft.com/office/powerpoint/2010/main" val="900616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5433-0632-4E9E-A7FC-A417F2265BB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7B08A2-6164-43CA-AC9B-34002579ADF9}"/>
              </a:ext>
            </a:extLst>
          </p:cNvPr>
          <p:cNvPicPr>
            <a:picLocks noChangeAspect="1"/>
          </p:cNvPicPr>
          <p:nvPr/>
        </p:nvPicPr>
        <p:blipFill>
          <a:blip r:embed="rId2"/>
          <a:stretch>
            <a:fillRect/>
          </a:stretch>
        </p:blipFill>
        <p:spPr>
          <a:xfrm>
            <a:off x="0" y="482799"/>
            <a:ext cx="9144000" cy="5892401"/>
          </a:xfrm>
          <a:prstGeom prst="rect">
            <a:avLst/>
          </a:prstGeom>
        </p:spPr>
      </p:pic>
      <p:sp>
        <p:nvSpPr>
          <p:cNvPr id="6" name="TextBox 5">
            <a:extLst>
              <a:ext uri="{FF2B5EF4-FFF2-40B4-BE49-F238E27FC236}">
                <a16:creationId xmlns:a16="http://schemas.microsoft.com/office/drawing/2014/main" id="{FA1424BF-E8CD-4791-87FF-68120F080860}"/>
              </a:ext>
            </a:extLst>
          </p:cNvPr>
          <p:cNvSpPr txBox="1"/>
          <p:nvPr/>
        </p:nvSpPr>
        <p:spPr>
          <a:xfrm>
            <a:off x="5105400" y="2286000"/>
            <a:ext cx="1949636" cy="461665"/>
          </a:xfrm>
          <a:prstGeom prst="rect">
            <a:avLst/>
          </a:prstGeom>
          <a:noFill/>
        </p:spPr>
        <p:txBody>
          <a:bodyPr wrap="none" rtlCol="0">
            <a:spAutoFit/>
          </a:bodyPr>
          <a:lstStyle/>
          <a:p>
            <a:r>
              <a:rPr lang="en-US" sz="2400" dirty="0"/>
              <a:t>Save Registers</a:t>
            </a:r>
          </a:p>
        </p:txBody>
      </p:sp>
      <p:sp>
        <p:nvSpPr>
          <p:cNvPr id="7" name="TextBox 6">
            <a:extLst>
              <a:ext uri="{FF2B5EF4-FFF2-40B4-BE49-F238E27FC236}">
                <a16:creationId xmlns:a16="http://schemas.microsoft.com/office/drawing/2014/main" id="{5178E4BE-3D8B-469F-A64F-E4AD25F36255}"/>
              </a:ext>
            </a:extLst>
          </p:cNvPr>
          <p:cNvSpPr txBox="1"/>
          <p:nvPr/>
        </p:nvSpPr>
        <p:spPr>
          <a:xfrm>
            <a:off x="5257800" y="3089463"/>
            <a:ext cx="3251852" cy="461665"/>
          </a:xfrm>
          <a:prstGeom prst="rect">
            <a:avLst/>
          </a:prstGeom>
          <a:noFill/>
        </p:spPr>
        <p:txBody>
          <a:bodyPr wrap="none" rtlCol="0">
            <a:spAutoFit/>
          </a:bodyPr>
          <a:lstStyle/>
          <a:p>
            <a:r>
              <a:rPr lang="en-US" sz="2400" dirty="0"/>
              <a:t>Local variables ‘y’ and ‘z’</a:t>
            </a:r>
          </a:p>
        </p:txBody>
      </p:sp>
      <p:sp>
        <p:nvSpPr>
          <p:cNvPr id="8" name="TextBox 7">
            <a:extLst>
              <a:ext uri="{FF2B5EF4-FFF2-40B4-BE49-F238E27FC236}">
                <a16:creationId xmlns:a16="http://schemas.microsoft.com/office/drawing/2014/main" id="{2465DCC7-D254-4700-9C3B-A6C99910B8D1}"/>
              </a:ext>
            </a:extLst>
          </p:cNvPr>
          <p:cNvSpPr txBox="1"/>
          <p:nvPr/>
        </p:nvSpPr>
        <p:spPr>
          <a:xfrm>
            <a:off x="5232248" y="4881328"/>
            <a:ext cx="3887667" cy="461665"/>
          </a:xfrm>
          <a:prstGeom prst="rect">
            <a:avLst/>
          </a:prstGeom>
          <a:noFill/>
        </p:spPr>
        <p:txBody>
          <a:bodyPr wrap="none" rtlCol="0">
            <a:spAutoFit/>
          </a:bodyPr>
          <a:lstStyle/>
          <a:p>
            <a:r>
              <a:rPr lang="en-US" sz="2400" dirty="0"/>
              <a:t>buff[7] (note, more allocated)</a:t>
            </a:r>
          </a:p>
        </p:txBody>
      </p:sp>
    </p:spTree>
    <p:extLst>
      <p:ext uri="{BB962C8B-B14F-4D97-AF65-F5344CB8AC3E}">
        <p14:creationId xmlns:p14="http://schemas.microsoft.com/office/powerpoint/2010/main" val="3155835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E6D0-5EA6-46F5-BA8A-2E01B3159441}"/>
              </a:ext>
            </a:extLst>
          </p:cNvPr>
          <p:cNvSpPr>
            <a:spLocks noGrp="1"/>
          </p:cNvSpPr>
          <p:nvPr>
            <p:ph type="title"/>
          </p:nvPr>
        </p:nvSpPr>
        <p:spPr/>
        <p:txBody>
          <a:bodyPr/>
          <a:lstStyle/>
          <a:p>
            <a:r>
              <a:rPr lang="en-US" dirty="0"/>
              <a:t>GDB Walkthrough – </a:t>
            </a:r>
            <a:br>
              <a:rPr lang="en-US" dirty="0"/>
            </a:br>
            <a:r>
              <a:rPr lang="en-US" dirty="0" err="1"/>
              <a:t>TestFunc</a:t>
            </a:r>
            <a:r>
              <a:rPr lang="en-US" dirty="0"/>
              <a:t>() Exit</a:t>
            </a:r>
          </a:p>
        </p:txBody>
      </p:sp>
      <p:pic>
        <p:nvPicPr>
          <p:cNvPr id="5" name="Picture 4">
            <a:extLst>
              <a:ext uri="{FF2B5EF4-FFF2-40B4-BE49-F238E27FC236}">
                <a16:creationId xmlns:a16="http://schemas.microsoft.com/office/drawing/2014/main" id="{07672B9C-E0FD-4D5A-B89A-3EFA5CEF967E}"/>
              </a:ext>
            </a:extLst>
          </p:cNvPr>
          <p:cNvPicPr>
            <a:picLocks noChangeAspect="1"/>
          </p:cNvPicPr>
          <p:nvPr/>
        </p:nvPicPr>
        <p:blipFill>
          <a:blip r:embed="rId2"/>
          <a:stretch>
            <a:fillRect/>
          </a:stretch>
        </p:blipFill>
        <p:spPr>
          <a:xfrm>
            <a:off x="0" y="3071344"/>
            <a:ext cx="9144000" cy="715311"/>
          </a:xfrm>
          <a:prstGeom prst="rect">
            <a:avLst/>
          </a:prstGeom>
        </p:spPr>
      </p:pic>
    </p:spTree>
    <p:extLst>
      <p:ext uri="{BB962C8B-B14F-4D97-AF65-F5344CB8AC3E}">
        <p14:creationId xmlns:p14="http://schemas.microsoft.com/office/powerpoint/2010/main" val="206940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9CFA-0677-4B23-AA0C-9CD32CE741A4}"/>
              </a:ext>
            </a:extLst>
          </p:cNvPr>
          <p:cNvSpPr>
            <a:spLocks noGrp="1"/>
          </p:cNvSpPr>
          <p:nvPr>
            <p:ph type="title"/>
          </p:nvPr>
        </p:nvSpPr>
        <p:spPr/>
        <p:txBody>
          <a:bodyPr/>
          <a:lstStyle/>
          <a:p>
            <a:r>
              <a:rPr lang="en-US" dirty="0"/>
              <a:t>Quick Binary Lesson</a:t>
            </a:r>
          </a:p>
        </p:txBody>
      </p:sp>
      <p:sp>
        <p:nvSpPr>
          <p:cNvPr id="4" name="TextBox 3">
            <a:extLst>
              <a:ext uri="{FF2B5EF4-FFF2-40B4-BE49-F238E27FC236}">
                <a16:creationId xmlns:a16="http://schemas.microsoft.com/office/drawing/2014/main" id="{485B920A-6A57-4B66-925F-20E94F296262}"/>
              </a:ext>
            </a:extLst>
          </p:cNvPr>
          <p:cNvSpPr txBox="1"/>
          <p:nvPr/>
        </p:nvSpPr>
        <p:spPr>
          <a:xfrm>
            <a:off x="1673352" y="2949326"/>
            <a:ext cx="2095445" cy="369332"/>
          </a:xfrm>
          <a:prstGeom prst="rect">
            <a:avLst/>
          </a:prstGeom>
          <a:noFill/>
        </p:spPr>
        <p:txBody>
          <a:bodyPr wrap="none" rtlCol="0">
            <a:spAutoFit/>
          </a:bodyPr>
          <a:lstStyle/>
          <a:p>
            <a:r>
              <a:rPr lang="en-US" dirty="0"/>
              <a:t>Base 10 Numbers</a:t>
            </a:r>
          </a:p>
        </p:txBody>
      </p:sp>
      <p:sp>
        <p:nvSpPr>
          <p:cNvPr id="6" name="TextBox 5">
            <a:extLst>
              <a:ext uri="{FF2B5EF4-FFF2-40B4-BE49-F238E27FC236}">
                <a16:creationId xmlns:a16="http://schemas.microsoft.com/office/drawing/2014/main" id="{42602A1D-B238-44ED-A70A-15BA551309FF}"/>
              </a:ext>
            </a:extLst>
          </p:cNvPr>
          <p:cNvSpPr txBox="1"/>
          <p:nvPr/>
        </p:nvSpPr>
        <p:spPr>
          <a:xfrm>
            <a:off x="5781243" y="2894102"/>
            <a:ext cx="1967205" cy="369332"/>
          </a:xfrm>
          <a:prstGeom prst="rect">
            <a:avLst/>
          </a:prstGeom>
          <a:noFill/>
        </p:spPr>
        <p:txBody>
          <a:bodyPr wrap="none" rtlCol="0">
            <a:spAutoFit/>
          </a:bodyPr>
          <a:lstStyle/>
          <a:p>
            <a:r>
              <a:rPr lang="en-US" dirty="0"/>
              <a:t>Base 2 Numbers</a:t>
            </a:r>
          </a:p>
        </p:txBody>
      </p:sp>
      <p:graphicFrame>
        <p:nvGraphicFramePr>
          <p:cNvPr id="7" name="Table 7">
            <a:extLst>
              <a:ext uri="{FF2B5EF4-FFF2-40B4-BE49-F238E27FC236}">
                <a16:creationId xmlns:a16="http://schemas.microsoft.com/office/drawing/2014/main" id="{891C39E3-6F0C-4E01-AB6E-1CEC55F00F1B}"/>
              </a:ext>
            </a:extLst>
          </p:cNvPr>
          <p:cNvGraphicFramePr>
            <a:graphicFrameLocks noGrp="1"/>
          </p:cNvGraphicFramePr>
          <p:nvPr/>
        </p:nvGraphicFramePr>
        <p:xfrm>
          <a:off x="553037" y="3295574"/>
          <a:ext cx="4045452" cy="1764624"/>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10</a:t>
                      </a:r>
                      <a:r>
                        <a:rPr lang="en-US" sz="1400" baseline="30000" dirty="0"/>
                        <a:t>3</a:t>
                      </a:r>
                      <a:r>
                        <a:rPr lang="en-US" sz="1400" dirty="0"/>
                        <a:t> = 1000</a:t>
                      </a:r>
                    </a:p>
                  </a:txBody>
                  <a:tcPr marL="68580" marR="68580" marT="34290" marB="34290"/>
                </a:tc>
                <a:tc>
                  <a:txBody>
                    <a:bodyPr/>
                    <a:lstStyle/>
                    <a:p>
                      <a:r>
                        <a:rPr lang="en-US" sz="1400" dirty="0"/>
                        <a:t>10</a:t>
                      </a:r>
                      <a:r>
                        <a:rPr lang="en-US" sz="1400" baseline="30000" dirty="0"/>
                        <a:t>2</a:t>
                      </a:r>
                      <a:r>
                        <a:rPr lang="en-US" sz="1400" dirty="0"/>
                        <a:t> = 100</a:t>
                      </a:r>
                    </a:p>
                  </a:txBody>
                  <a:tcPr marL="68580" marR="68580" marT="34290" marB="34290"/>
                </a:tc>
                <a:tc>
                  <a:txBody>
                    <a:bodyPr/>
                    <a:lstStyle/>
                    <a:p>
                      <a:r>
                        <a:rPr lang="en-US" sz="1400" dirty="0"/>
                        <a:t>10</a:t>
                      </a:r>
                      <a:r>
                        <a:rPr lang="en-US" sz="1400" baseline="30000" dirty="0"/>
                        <a:t>1</a:t>
                      </a:r>
                      <a:r>
                        <a:rPr lang="en-US" sz="1400" dirty="0"/>
                        <a:t> = 10</a:t>
                      </a:r>
                    </a:p>
                  </a:txBody>
                  <a:tcPr marL="68580" marR="68580" marT="34290" marB="34290"/>
                </a:tc>
                <a:tc>
                  <a:txBody>
                    <a:bodyPr/>
                    <a:lstStyle/>
                    <a:p>
                      <a:r>
                        <a:rPr lang="en-US" sz="1400" dirty="0"/>
                        <a:t>10</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9</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(3X1000) +</a:t>
                      </a:r>
                    </a:p>
                  </a:txBody>
                  <a:tcPr marL="68580" marR="68580" marT="34290" marB="34290"/>
                </a:tc>
                <a:tc>
                  <a:txBody>
                    <a:bodyPr/>
                    <a:lstStyle/>
                    <a:p>
                      <a:r>
                        <a:rPr lang="en-US" sz="1400" dirty="0"/>
                        <a:t>(0X100) +</a:t>
                      </a:r>
                    </a:p>
                  </a:txBody>
                  <a:tcPr marL="68580" marR="68580" marT="34290" marB="34290"/>
                </a:tc>
                <a:tc>
                  <a:txBody>
                    <a:bodyPr/>
                    <a:lstStyle/>
                    <a:p>
                      <a:r>
                        <a:rPr lang="en-US" sz="1400" dirty="0"/>
                        <a:t>(9X10) +</a:t>
                      </a:r>
                    </a:p>
                  </a:txBody>
                  <a:tcPr marL="68580" marR="68580" marT="34290" marB="34290"/>
                </a:tc>
                <a:tc>
                  <a:txBody>
                    <a:bodyPr/>
                    <a:lstStyle/>
                    <a:p>
                      <a:r>
                        <a:rPr lang="en-US" sz="1400" dirty="0"/>
                        <a:t>(5X1)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3000 +</a:t>
                      </a:r>
                    </a:p>
                  </a:txBody>
                  <a:tcPr marL="68580" marR="68580" marT="34290" marB="34290"/>
                </a:tc>
                <a:tc>
                  <a:txBody>
                    <a:bodyPr/>
                    <a:lstStyle/>
                    <a:p>
                      <a:r>
                        <a:rPr lang="en-US" sz="1400" dirty="0"/>
                        <a:t>0 +</a:t>
                      </a:r>
                    </a:p>
                  </a:txBody>
                  <a:tcPr marL="68580" marR="68580" marT="34290" marB="34290"/>
                </a:tc>
                <a:tc>
                  <a:txBody>
                    <a:bodyPr/>
                    <a:lstStyle/>
                    <a:p>
                      <a:r>
                        <a:rPr lang="en-US" sz="1400" dirty="0"/>
                        <a:t>90 +</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3095</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graphicFrame>
        <p:nvGraphicFramePr>
          <p:cNvPr id="9" name="Table 7">
            <a:extLst>
              <a:ext uri="{FF2B5EF4-FFF2-40B4-BE49-F238E27FC236}">
                <a16:creationId xmlns:a16="http://schemas.microsoft.com/office/drawing/2014/main" id="{CCEB5977-B835-420E-A638-95EE899C97EE}"/>
              </a:ext>
            </a:extLst>
          </p:cNvPr>
          <p:cNvGraphicFramePr>
            <a:graphicFrameLocks noGrp="1"/>
          </p:cNvGraphicFramePr>
          <p:nvPr/>
        </p:nvGraphicFramePr>
        <p:xfrm>
          <a:off x="4662699" y="3295574"/>
          <a:ext cx="4045452" cy="1586655"/>
        </p:xfrm>
        <a:graphic>
          <a:graphicData uri="http://schemas.openxmlformats.org/drawingml/2006/table">
            <a:tbl>
              <a:tblPr firstRow="1" bandRow="1">
                <a:tableStyleId>{5C22544A-7EE6-4342-B048-85BDC9FD1C3A}</a:tableStyleId>
              </a:tblPr>
              <a:tblGrid>
                <a:gridCol w="1011363">
                  <a:extLst>
                    <a:ext uri="{9D8B030D-6E8A-4147-A177-3AD203B41FA5}">
                      <a16:colId xmlns:a16="http://schemas.microsoft.com/office/drawing/2014/main" val="1128165369"/>
                    </a:ext>
                  </a:extLst>
                </a:gridCol>
                <a:gridCol w="1011363">
                  <a:extLst>
                    <a:ext uri="{9D8B030D-6E8A-4147-A177-3AD203B41FA5}">
                      <a16:colId xmlns:a16="http://schemas.microsoft.com/office/drawing/2014/main" val="44248868"/>
                    </a:ext>
                  </a:extLst>
                </a:gridCol>
                <a:gridCol w="1011363">
                  <a:extLst>
                    <a:ext uri="{9D8B030D-6E8A-4147-A177-3AD203B41FA5}">
                      <a16:colId xmlns:a16="http://schemas.microsoft.com/office/drawing/2014/main" val="3709849723"/>
                    </a:ext>
                  </a:extLst>
                </a:gridCol>
                <a:gridCol w="1011363">
                  <a:extLst>
                    <a:ext uri="{9D8B030D-6E8A-4147-A177-3AD203B41FA5}">
                      <a16:colId xmlns:a16="http://schemas.microsoft.com/office/drawing/2014/main" val="2554382010"/>
                    </a:ext>
                  </a:extLst>
                </a:gridCol>
              </a:tblGrid>
              <a:tr h="317331">
                <a:tc>
                  <a:txBody>
                    <a:bodyPr/>
                    <a:lstStyle/>
                    <a:p>
                      <a:r>
                        <a:rPr lang="en-US" sz="1400" dirty="0"/>
                        <a:t>2</a:t>
                      </a:r>
                      <a:r>
                        <a:rPr lang="en-US" sz="1400" baseline="30000" dirty="0"/>
                        <a:t>3</a:t>
                      </a:r>
                      <a:r>
                        <a:rPr lang="en-US" sz="1400" dirty="0"/>
                        <a:t> = 8</a:t>
                      </a:r>
                    </a:p>
                  </a:txBody>
                  <a:tcPr marL="68580" marR="68580" marT="34290" marB="34290"/>
                </a:tc>
                <a:tc>
                  <a:txBody>
                    <a:bodyPr/>
                    <a:lstStyle/>
                    <a:p>
                      <a:r>
                        <a:rPr lang="en-US" sz="1400" dirty="0"/>
                        <a:t>2</a:t>
                      </a:r>
                      <a:r>
                        <a:rPr lang="en-US" sz="1400" baseline="30000" dirty="0"/>
                        <a:t>2</a:t>
                      </a:r>
                      <a:r>
                        <a:rPr lang="en-US" sz="1400" dirty="0"/>
                        <a:t> = 4</a:t>
                      </a:r>
                    </a:p>
                  </a:txBody>
                  <a:tcPr marL="68580" marR="68580" marT="34290" marB="34290"/>
                </a:tc>
                <a:tc>
                  <a:txBody>
                    <a:bodyPr/>
                    <a:lstStyle/>
                    <a:p>
                      <a:r>
                        <a:rPr lang="en-US" sz="1400" dirty="0"/>
                        <a:t>2</a:t>
                      </a:r>
                      <a:r>
                        <a:rPr lang="en-US" sz="1400" baseline="30000" dirty="0"/>
                        <a:t>1</a:t>
                      </a:r>
                      <a:r>
                        <a:rPr lang="en-US" sz="1400" dirty="0"/>
                        <a:t> = 2</a:t>
                      </a:r>
                    </a:p>
                  </a:txBody>
                  <a:tcPr marL="68580" marR="68580" marT="34290" marB="34290"/>
                </a:tc>
                <a:tc>
                  <a:txBody>
                    <a:bodyPr/>
                    <a:lstStyle/>
                    <a:p>
                      <a:r>
                        <a:rPr lang="en-US" sz="1400" dirty="0"/>
                        <a:t>2</a:t>
                      </a:r>
                      <a:r>
                        <a:rPr lang="en-US" sz="1400" baseline="30000" dirty="0"/>
                        <a:t>0</a:t>
                      </a:r>
                      <a:r>
                        <a:rPr lang="en-US" sz="1400" dirty="0"/>
                        <a:t> = 1</a:t>
                      </a:r>
                    </a:p>
                  </a:txBody>
                  <a:tcPr marL="68580" marR="68580" marT="34290" marB="34290"/>
                </a:tc>
                <a:extLst>
                  <a:ext uri="{0D108BD9-81ED-4DB2-BD59-A6C34878D82A}">
                    <a16:rowId xmlns:a16="http://schemas.microsoft.com/office/drawing/2014/main" val="3354723996"/>
                  </a:ext>
                </a:extLst>
              </a:tr>
              <a:tr h="317331">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50902735"/>
                  </a:ext>
                </a:extLst>
              </a:tr>
              <a:tr h="317331">
                <a:tc>
                  <a:txBody>
                    <a:bodyPr/>
                    <a:lstStyle/>
                    <a:p>
                      <a:r>
                        <a:rPr lang="en-US" sz="1400" dirty="0"/>
                        <a:t>(1X8) +</a:t>
                      </a:r>
                    </a:p>
                  </a:txBody>
                  <a:tcPr marL="68580" marR="68580" marT="34290" marB="34290"/>
                </a:tc>
                <a:tc>
                  <a:txBody>
                    <a:bodyPr/>
                    <a:lstStyle/>
                    <a:p>
                      <a:r>
                        <a:rPr lang="en-US" sz="1400" dirty="0"/>
                        <a:t>(0X4) +</a:t>
                      </a:r>
                    </a:p>
                  </a:txBody>
                  <a:tcPr marL="68580" marR="68580" marT="34290" marB="34290"/>
                </a:tc>
                <a:tc>
                  <a:txBody>
                    <a:bodyPr/>
                    <a:lstStyle/>
                    <a:p>
                      <a:r>
                        <a:rPr lang="en-US" sz="1400" dirty="0"/>
                        <a:t>(1X2) +</a:t>
                      </a:r>
                    </a:p>
                  </a:txBody>
                  <a:tcPr marL="68580" marR="68580" marT="34290" marB="34290"/>
                </a:tc>
                <a:tc>
                  <a:txBody>
                    <a:bodyPr/>
                    <a:lstStyle/>
                    <a:p>
                      <a:r>
                        <a:rPr lang="en-US" sz="1400" dirty="0"/>
                        <a:t>(0X1)</a:t>
                      </a:r>
                    </a:p>
                  </a:txBody>
                  <a:tcPr marL="68580" marR="68580" marT="34290" marB="34290"/>
                </a:tc>
                <a:extLst>
                  <a:ext uri="{0D108BD9-81ED-4DB2-BD59-A6C34878D82A}">
                    <a16:rowId xmlns:a16="http://schemas.microsoft.com/office/drawing/2014/main" val="2621333579"/>
                  </a:ext>
                </a:extLst>
              </a:tr>
              <a:tr h="317331">
                <a:tc>
                  <a:txBody>
                    <a:bodyPr/>
                    <a:lstStyle/>
                    <a:p>
                      <a:r>
                        <a:rPr lang="en-US" sz="1400" dirty="0"/>
                        <a:t>8 +</a:t>
                      </a:r>
                    </a:p>
                  </a:txBody>
                  <a:tcPr marL="68580" marR="68580" marT="34290" marB="34290"/>
                </a:tc>
                <a:tc>
                  <a:txBody>
                    <a:bodyPr/>
                    <a:lstStyle/>
                    <a:p>
                      <a:r>
                        <a:rPr lang="en-US" sz="1400" dirty="0"/>
                        <a:t>0 +</a:t>
                      </a:r>
                    </a:p>
                  </a:txBody>
                  <a:tcPr marL="68580" marR="68580" marT="34290" marB="34290"/>
                </a:tc>
                <a:tc>
                  <a:txBody>
                    <a:bodyPr/>
                    <a:lstStyle/>
                    <a:p>
                      <a:r>
                        <a:rPr lang="en-US" sz="1400" dirty="0"/>
                        <a:t>2 +</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553546213"/>
                  </a:ext>
                </a:extLst>
              </a:tr>
              <a:tr h="317331">
                <a:tc gridSpan="4">
                  <a:txBody>
                    <a:bodyPr/>
                    <a:lstStyle/>
                    <a:p>
                      <a:pPr algn="r"/>
                      <a:r>
                        <a:rPr lang="en-US" sz="1400" dirty="0"/>
                        <a:t>10</a:t>
                      </a:r>
                    </a:p>
                  </a:txBody>
                  <a:tcPr marL="68580" marR="68580" marT="34290" marB="34290"/>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70504232"/>
                  </a:ext>
                </a:extLst>
              </a:tr>
            </a:tbl>
          </a:graphicData>
        </a:graphic>
      </p:graphicFrame>
    </p:spTree>
    <p:extLst>
      <p:ext uri="{BB962C8B-B14F-4D97-AF65-F5344CB8AC3E}">
        <p14:creationId xmlns:p14="http://schemas.microsoft.com/office/powerpoint/2010/main" val="808018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D1B9-C3C3-43F7-BFFD-A7C8BE409B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0DFCD3-E027-4267-ADCA-51ED4E580B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0500C4-8221-4C31-BAF1-09BDD12202B2}"/>
              </a:ext>
            </a:extLst>
          </p:cNvPr>
          <p:cNvPicPr>
            <a:picLocks noChangeAspect="1"/>
          </p:cNvPicPr>
          <p:nvPr/>
        </p:nvPicPr>
        <p:blipFill>
          <a:blip r:embed="rId2"/>
          <a:stretch>
            <a:fillRect/>
          </a:stretch>
        </p:blipFill>
        <p:spPr>
          <a:xfrm>
            <a:off x="270862" y="685417"/>
            <a:ext cx="8602275" cy="5487166"/>
          </a:xfrm>
          <a:prstGeom prst="rect">
            <a:avLst/>
          </a:prstGeom>
        </p:spPr>
      </p:pic>
    </p:spTree>
    <p:extLst>
      <p:ext uri="{BB962C8B-B14F-4D97-AF65-F5344CB8AC3E}">
        <p14:creationId xmlns:p14="http://schemas.microsoft.com/office/powerpoint/2010/main" val="1456954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22C-3980-4849-BFE2-D782783CEEF5}"/>
              </a:ext>
            </a:extLst>
          </p:cNvPr>
          <p:cNvSpPr>
            <a:spLocks noGrp="1"/>
          </p:cNvSpPr>
          <p:nvPr>
            <p:ph type="title"/>
          </p:nvPr>
        </p:nvSpPr>
        <p:spPr/>
        <p:txBody>
          <a:bodyPr/>
          <a:lstStyle/>
          <a:p>
            <a:r>
              <a:rPr lang="en-US" dirty="0"/>
              <a:t>GDB Walkthrough – </a:t>
            </a:r>
            <a:br>
              <a:rPr lang="en-US" dirty="0"/>
            </a:br>
            <a:r>
              <a:rPr lang="en-US" dirty="0" err="1"/>
              <a:t>TestFunc</a:t>
            </a:r>
            <a:r>
              <a:rPr lang="en-US" dirty="0"/>
              <a:t>() Exit, part 2</a:t>
            </a:r>
          </a:p>
        </p:txBody>
      </p:sp>
      <p:pic>
        <p:nvPicPr>
          <p:cNvPr id="5" name="Picture 4">
            <a:extLst>
              <a:ext uri="{FF2B5EF4-FFF2-40B4-BE49-F238E27FC236}">
                <a16:creationId xmlns:a16="http://schemas.microsoft.com/office/drawing/2014/main" id="{5B776F48-01C8-4D0E-BA59-5D75F00D817B}"/>
              </a:ext>
            </a:extLst>
          </p:cNvPr>
          <p:cNvPicPr>
            <a:picLocks noChangeAspect="1"/>
          </p:cNvPicPr>
          <p:nvPr/>
        </p:nvPicPr>
        <p:blipFill>
          <a:blip r:embed="rId2"/>
          <a:stretch>
            <a:fillRect/>
          </a:stretch>
        </p:blipFill>
        <p:spPr>
          <a:xfrm>
            <a:off x="0" y="3099668"/>
            <a:ext cx="9144000" cy="658664"/>
          </a:xfrm>
          <a:prstGeom prst="rect">
            <a:avLst/>
          </a:prstGeom>
        </p:spPr>
      </p:pic>
    </p:spTree>
    <p:extLst>
      <p:ext uri="{BB962C8B-B14F-4D97-AF65-F5344CB8AC3E}">
        <p14:creationId xmlns:p14="http://schemas.microsoft.com/office/powerpoint/2010/main" val="3309980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FDD6-DD0B-4418-AF69-807A49AC91D3}"/>
              </a:ext>
            </a:extLst>
          </p:cNvPr>
          <p:cNvSpPr>
            <a:spLocks noGrp="1"/>
          </p:cNvSpPr>
          <p:nvPr>
            <p:ph type="title"/>
          </p:nvPr>
        </p:nvSpPr>
        <p:spPr/>
        <p:txBody>
          <a:bodyPr/>
          <a:lstStyle/>
          <a:p>
            <a:r>
              <a:rPr lang="en-US" dirty="0"/>
              <a:t>GDB </a:t>
            </a:r>
            <a:r>
              <a:rPr lang="en-US" dirty="0" err="1"/>
              <a:t>Walthrough</a:t>
            </a:r>
            <a:r>
              <a:rPr lang="en-US" dirty="0"/>
              <a:t> – Main() after </a:t>
            </a:r>
            <a:r>
              <a:rPr lang="en-US" dirty="0" err="1"/>
              <a:t>TestFunc</a:t>
            </a:r>
            <a:r>
              <a:rPr lang="en-US" dirty="0"/>
              <a:t>() return</a:t>
            </a:r>
          </a:p>
        </p:txBody>
      </p:sp>
      <p:pic>
        <p:nvPicPr>
          <p:cNvPr id="5" name="Picture 4">
            <a:extLst>
              <a:ext uri="{FF2B5EF4-FFF2-40B4-BE49-F238E27FC236}">
                <a16:creationId xmlns:a16="http://schemas.microsoft.com/office/drawing/2014/main" id="{A1AA72F3-1DB5-4900-9BFE-29E8C2A697F5}"/>
              </a:ext>
            </a:extLst>
          </p:cNvPr>
          <p:cNvPicPr>
            <a:picLocks noChangeAspect="1"/>
          </p:cNvPicPr>
          <p:nvPr/>
        </p:nvPicPr>
        <p:blipFill>
          <a:blip r:embed="rId2"/>
          <a:stretch>
            <a:fillRect/>
          </a:stretch>
        </p:blipFill>
        <p:spPr>
          <a:xfrm>
            <a:off x="0" y="2362200"/>
            <a:ext cx="9144000" cy="743586"/>
          </a:xfrm>
          <a:prstGeom prst="rect">
            <a:avLst/>
          </a:prstGeom>
        </p:spPr>
      </p:pic>
    </p:spTree>
    <p:extLst>
      <p:ext uri="{BB962C8B-B14F-4D97-AF65-F5344CB8AC3E}">
        <p14:creationId xmlns:p14="http://schemas.microsoft.com/office/powerpoint/2010/main" val="2717910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0B95-0D78-41BA-AE7B-DE9556D530E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E62EA20-28E8-465E-8353-32097A072BF2}"/>
              </a:ext>
            </a:extLst>
          </p:cNvPr>
          <p:cNvPicPr>
            <a:picLocks noChangeAspect="1"/>
          </p:cNvPicPr>
          <p:nvPr/>
        </p:nvPicPr>
        <p:blipFill>
          <a:blip r:embed="rId2"/>
          <a:stretch>
            <a:fillRect/>
          </a:stretch>
        </p:blipFill>
        <p:spPr>
          <a:xfrm>
            <a:off x="304800" y="1447800"/>
            <a:ext cx="4454931" cy="4244424"/>
          </a:xfrm>
          <a:prstGeom prst="rect">
            <a:avLst/>
          </a:prstGeom>
        </p:spPr>
      </p:pic>
      <p:pic>
        <p:nvPicPr>
          <p:cNvPr id="7" name="Picture 6">
            <a:extLst>
              <a:ext uri="{FF2B5EF4-FFF2-40B4-BE49-F238E27FC236}">
                <a16:creationId xmlns:a16="http://schemas.microsoft.com/office/drawing/2014/main" id="{41519501-17DD-4259-972E-5495335F984C}"/>
              </a:ext>
            </a:extLst>
          </p:cNvPr>
          <p:cNvPicPr>
            <a:picLocks noChangeAspect="1"/>
          </p:cNvPicPr>
          <p:nvPr/>
        </p:nvPicPr>
        <p:blipFill>
          <a:blip r:embed="rId3"/>
          <a:stretch>
            <a:fillRect/>
          </a:stretch>
        </p:blipFill>
        <p:spPr>
          <a:xfrm>
            <a:off x="4841019" y="1219200"/>
            <a:ext cx="3984929" cy="2836005"/>
          </a:xfrm>
          <a:prstGeom prst="rect">
            <a:avLst/>
          </a:prstGeom>
        </p:spPr>
      </p:pic>
    </p:spTree>
    <p:extLst>
      <p:ext uri="{BB962C8B-B14F-4D97-AF65-F5344CB8AC3E}">
        <p14:creationId xmlns:p14="http://schemas.microsoft.com/office/powerpoint/2010/main" val="30251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7ECD-DC5D-4BA3-B28B-6ED99D7EDF51}"/>
              </a:ext>
            </a:extLst>
          </p:cNvPr>
          <p:cNvSpPr>
            <a:spLocks noGrp="1"/>
          </p:cNvSpPr>
          <p:nvPr>
            <p:ph type="title"/>
          </p:nvPr>
        </p:nvSpPr>
        <p:spPr/>
        <p:txBody>
          <a:bodyPr/>
          <a:lstStyle/>
          <a:p>
            <a:r>
              <a:rPr lang="en-US" dirty="0"/>
              <a:t>What are These Binary Numbers?</a:t>
            </a:r>
          </a:p>
        </p:txBody>
      </p:sp>
      <p:sp>
        <p:nvSpPr>
          <p:cNvPr id="3" name="Content Placeholder 2">
            <a:extLst>
              <a:ext uri="{FF2B5EF4-FFF2-40B4-BE49-F238E27FC236}">
                <a16:creationId xmlns:a16="http://schemas.microsoft.com/office/drawing/2014/main" id="{33F20A79-A511-4DAE-8C2C-B8F5BA2C7E56}"/>
              </a:ext>
            </a:extLst>
          </p:cNvPr>
          <p:cNvSpPr>
            <a:spLocks noGrp="1"/>
          </p:cNvSpPr>
          <p:nvPr>
            <p:ph idx="1"/>
          </p:nvPr>
        </p:nvSpPr>
        <p:spPr/>
        <p:txBody>
          <a:bodyPr/>
          <a:lstStyle/>
          <a:p>
            <a:r>
              <a:rPr lang="en-US" dirty="0"/>
              <a:t>Binary 1000?</a:t>
            </a:r>
          </a:p>
          <a:p>
            <a:r>
              <a:rPr lang="en-US" dirty="0"/>
              <a:t>Binary 0100?</a:t>
            </a:r>
          </a:p>
          <a:p>
            <a:r>
              <a:rPr lang="en-US" dirty="0"/>
              <a:t>Binary 0010?</a:t>
            </a:r>
          </a:p>
          <a:p>
            <a:r>
              <a:rPr lang="en-US" dirty="0"/>
              <a:t>Binary 0001?</a:t>
            </a:r>
          </a:p>
          <a:p>
            <a:r>
              <a:rPr lang="en-US" dirty="0"/>
              <a:t>Binary 0101?</a:t>
            </a:r>
          </a:p>
          <a:p>
            <a:r>
              <a:rPr lang="en-US" dirty="0"/>
              <a:t>Binary 1010?</a:t>
            </a:r>
          </a:p>
          <a:p>
            <a:r>
              <a:rPr lang="en-US" dirty="0"/>
              <a:t>Binary 1111?</a:t>
            </a:r>
          </a:p>
        </p:txBody>
      </p:sp>
      <p:sp>
        <p:nvSpPr>
          <p:cNvPr id="4" name="TextBox 3">
            <a:extLst>
              <a:ext uri="{FF2B5EF4-FFF2-40B4-BE49-F238E27FC236}">
                <a16:creationId xmlns:a16="http://schemas.microsoft.com/office/drawing/2014/main" id="{782B3D12-8726-4CDC-97B1-8B9A8B1C871A}"/>
              </a:ext>
            </a:extLst>
          </p:cNvPr>
          <p:cNvSpPr txBox="1"/>
          <p:nvPr/>
        </p:nvSpPr>
        <p:spPr>
          <a:xfrm>
            <a:off x="4369085" y="2739348"/>
            <a:ext cx="3873176" cy="1200329"/>
          </a:xfrm>
          <a:prstGeom prst="rect">
            <a:avLst/>
          </a:prstGeom>
          <a:noFill/>
        </p:spPr>
        <p:txBody>
          <a:bodyPr wrap="none" rtlCol="0">
            <a:spAutoFit/>
          </a:bodyPr>
          <a:lstStyle/>
          <a:p>
            <a:r>
              <a:rPr lang="en-US" dirty="0"/>
              <a:t>Remember 8, 4, 2,1 columns.</a:t>
            </a:r>
          </a:p>
          <a:p>
            <a:r>
              <a:rPr lang="en-US" dirty="0"/>
              <a:t>If there’s a one, add the column:</a:t>
            </a:r>
          </a:p>
          <a:p>
            <a:pPr algn="ctr"/>
            <a:r>
              <a:rPr lang="en-US" dirty="0"/>
              <a:t>0110 = 4+2 = 6</a:t>
            </a:r>
          </a:p>
          <a:p>
            <a:pPr algn="ctr"/>
            <a:r>
              <a:rPr lang="en-US" dirty="0"/>
              <a:t>1001 = 8+1 = 9</a:t>
            </a:r>
          </a:p>
        </p:txBody>
      </p:sp>
    </p:spTree>
    <p:extLst>
      <p:ext uri="{BB962C8B-B14F-4D97-AF65-F5344CB8AC3E}">
        <p14:creationId xmlns:p14="http://schemas.microsoft.com/office/powerpoint/2010/main" val="125044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AE31-2F50-414F-83E5-0FD5526CC870}"/>
              </a:ext>
            </a:extLst>
          </p:cNvPr>
          <p:cNvSpPr>
            <a:spLocks noGrp="1"/>
          </p:cNvSpPr>
          <p:nvPr>
            <p:ph type="title"/>
          </p:nvPr>
        </p:nvSpPr>
        <p:spPr/>
        <p:txBody>
          <a:bodyPr/>
          <a:lstStyle/>
          <a:p>
            <a:r>
              <a:rPr lang="en-US" dirty="0"/>
              <a:t>Decode This Shirt</a:t>
            </a:r>
          </a:p>
        </p:txBody>
      </p:sp>
      <p:pic>
        <p:nvPicPr>
          <p:cNvPr id="2050" name="Picture 2" descr="There Are Only 10 Types Of People In This World Those Who Understand Binary  And Those Who Don't T-Shirt - BolaStyle | Funny T-Shirts">
            <a:extLst>
              <a:ext uri="{FF2B5EF4-FFF2-40B4-BE49-F238E27FC236}">
                <a16:creationId xmlns:a16="http://schemas.microsoft.com/office/drawing/2014/main" id="{27F41C5B-8BC9-4FA3-A241-C35D2E2B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9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6BC-90F0-45BA-A345-369723EF4F0B}"/>
              </a:ext>
            </a:extLst>
          </p:cNvPr>
          <p:cNvSpPr>
            <a:spLocks noGrp="1"/>
          </p:cNvSpPr>
          <p:nvPr>
            <p:ph type="title"/>
          </p:nvPr>
        </p:nvSpPr>
        <p:spPr/>
        <p:txBody>
          <a:bodyPr/>
          <a:lstStyle/>
          <a:p>
            <a:r>
              <a:rPr lang="en-US" dirty="0"/>
              <a:t>Binary Sizes</a:t>
            </a:r>
          </a:p>
        </p:txBody>
      </p:sp>
      <p:sp>
        <p:nvSpPr>
          <p:cNvPr id="3" name="Content Placeholder 2">
            <a:extLst>
              <a:ext uri="{FF2B5EF4-FFF2-40B4-BE49-F238E27FC236}">
                <a16:creationId xmlns:a16="http://schemas.microsoft.com/office/drawing/2014/main" id="{E573F7C5-B4B3-44FE-9B74-82D37F896467}"/>
              </a:ext>
            </a:extLst>
          </p:cNvPr>
          <p:cNvSpPr>
            <a:spLocks noGrp="1"/>
          </p:cNvSpPr>
          <p:nvPr>
            <p:ph idx="1"/>
          </p:nvPr>
        </p:nvSpPr>
        <p:spPr/>
        <p:txBody>
          <a:bodyPr/>
          <a:lstStyle/>
          <a:p>
            <a:r>
              <a:rPr lang="en-US" dirty="0"/>
              <a:t>A one or a zero is a “bit”</a:t>
            </a:r>
          </a:p>
          <a:p>
            <a:r>
              <a:rPr lang="en-US" dirty="0"/>
              <a:t>8 bits is a byte</a:t>
            </a:r>
          </a:p>
          <a:p>
            <a:r>
              <a:rPr lang="en-US" dirty="0"/>
              <a:t>Let’s use our command line to see how big files are:</a:t>
            </a:r>
          </a:p>
          <a:p>
            <a:pPr lvl="1"/>
            <a:r>
              <a:rPr lang="en-US" dirty="0"/>
              <a:t>Open a terminal on Mac or the </a:t>
            </a:r>
            <a:r>
              <a:rPr lang="en-US" dirty="0" err="1"/>
              <a:t>cmd</a:t>
            </a:r>
            <a:r>
              <a:rPr lang="en-US" dirty="0"/>
              <a:t> shell on Windows</a:t>
            </a:r>
          </a:p>
          <a:p>
            <a:pPr lvl="1"/>
            <a:r>
              <a:rPr lang="en-US" dirty="0"/>
              <a:t>Type “ls –l” on Mac or “</a:t>
            </a:r>
            <a:r>
              <a:rPr lang="en-US" dirty="0" err="1"/>
              <a:t>dir</a:t>
            </a:r>
            <a:r>
              <a:rPr lang="en-US" dirty="0"/>
              <a:t>” on Windows</a:t>
            </a:r>
          </a:p>
        </p:txBody>
      </p:sp>
      <p:pic>
        <p:nvPicPr>
          <p:cNvPr id="4" name="Picture 3">
            <a:extLst>
              <a:ext uri="{FF2B5EF4-FFF2-40B4-BE49-F238E27FC236}">
                <a16:creationId xmlns:a16="http://schemas.microsoft.com/office/drawing/2014/main" id="{F09B5A36-4826-40B5-A840-64370EBE22D3}"/>
              </a:ext>
            </a:extLst>
          </p:cNvPr>
          <p:cNvPicPr>
            <a:picLocks noChangeAspect="1"/>
          </p:cNvPicPr>
          <p:nvPr/>
        </p:nvPicPr>
        <p:blipFill>
          <a:blip r:embed="rId2"/>
          <a:stretch>
            <a:fillRect/>
          </a:stretch>
        </p:blipFill>
        <p:spPr>
          <a:xfrm>
            <a:off x="3798787" y="607210"/>
            <a:ext cx="5112542" cy="2380789"/>
          </a:xfrm>
          <a:prstGeom prst="rect">
            <a:avLst/>
          </a:prstGeom>
        </p:spPr>
      </p:pic>
      <p:pic>
        <p:nvPicPr>
          <p:cNvPr id="5" name="Picture 4">
            <a:extLst>
              <a:ext uri="{FF2B5EF4-FFF2-40B4-BE49-F238E27FC236}">
                <a16:creationId xmlns:a16="http://schemas.microsoft.com/office/drawing/2014/main" id="{77D2D3B1-25E8-4A1C-849D-CA611E3EA206}"/>
              </a:ext>
            </a:extLst>
          </p:cNvPr>
          <p:cNvPicPr>
            <a:picLocks noChangeAspect="1"/>
          </p:cNvPicPr>
          <p:nvPr/>
        </p:nvPicPr>
        <p:blipFill>
          <a:blip r:embed="rId3"/>
          <a:stretch>
            <a:fillRect/>
          </a:stretch>
        </p:blipFill>
        <p:spPr>
          <a:xfrm>
            <a:off x="685800" y="5029200"/>
            <a:ext cx="5472058" cy="1524000"/>
          </a:xfrm>
          <a:prstGeom prst="rect">
            <a:avLst/>
          </a:prstGeom>
        </p:spPr>
      </p:pic>
    </p:spTree>
    <p:extLst>
      <p:ext uri="{BB962C8B-B14F-4D97-AF65-F5344CB8AC3E}">
        <p14:creationId xmlns:p14="http://schemas.microsoft.com/office/powerpoint/2010/main" val="3574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B26-CB03-4C3A-8930-9578152972A8}"/>
              </a:ext>
            </a:extLst>
          </p:cNvPr>
          <p:cNvSpPr>
            <a:spLocks noGrp="1"/>
          </p:cNvSpPr>
          <p:nvPr>
            <p:ph type="title"/>
          </p:nvPr>
        </p:nvSpPr>
        <p:spPr/>
        <p:txBody>
          <a:bodyPr/>
          <a:lstStyle/>
          <a:p>
            <a:r>
              <a:rPr lang="en-US" dirty="0"/>
              <a:t>Binary is Often Represented as Hex</a:t>
            </a:r>
          </a:p>
        </p:txBody>
      </p:sp>
      <p:sp>
        <p:nvSpPr>
          <p:cNvPr id="3" name="Content Placeholder 2">
            <a:extLst>
              <a:ext uri="{FF2B5EF4-FFF2-40B4-BE49-F238E27FC236}">
                <a16:creationId xmlns:a16="http://schemas.microsoft.com/office/drawing/2014/main" id="{33A18937-DDA5-47D4-B179-7E93754E88FE}"/>
              </a:ext>
            </a:extLst>
          </p:cNvPr>
          <p:cNvSpPr>
            <a:spLocks noGrp="1"/>
          </p:cNvSpPr>
          <p:nvPr>
            <p:ph idx="1"/>
          </p:nvPr>
        </p:nvSpPr>
        <p:spPr/>
        <p:txBody>
          <a:bodyPr/>
          <a:lstStyle/>
          <a:p>
            <a:r>
              <a:rPr lang="en-US" dirty="0"/>
              <a:t>Binary is Base 2</a:t>
            </a:r>
          </a:p>
          <a:p>
            <a:r>
              <a:rPr lang="en-US" dirty="0"/>
              <a:t>For “short hand”, binary is often written in Base 16</a:t>
            </a:r>
          </a:p>
          <a:p>
            <a:r>
              <a:rPr lang="en-US" dirty="0"/>
              <a:t>This is because there is a 1:1 mapping between 4 bits and 1 Hex number:</a:t>
            </a:r>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p:txBody>
      </p:sp>
      <p:graphicFrame>
        <p:nvGraphicFramePr>
          <p:cNvPr id="4" name="Table 4">
            <a:extLst>
              <a:ext uri="{FF2B5EF4-FFF2-40B4-BE49-F238E27FC236}">
                <a16:creationId xmlns:a16="http://schemas.microsoft.com/office/drawing/2014/main" id="{0A6716D5-02FA-4CA1-BD9F-39DAB7F2289F}"/>
              </a:ext>
            </a:extLst>
          </p:cNvPr>
          <p:cNvGraphicFramePr>
            <a:graphicFrameLocks noGrp="1"/>
          </p:cNvGraphicFramePr>
          <p:nvPr>
            <p:extLst>
              <p:ext uri="{D42A27DB-BD31-4B8C-83A1-F6EECF244321}">
                <p14:modId xmlns:p14="http://schemas.microsoft.com/office/powerpoint/2010/main" val="1641995645"/>
              </p:ext>
            </p:extLst>
          </p:nvPr>
        </p:nvGraphicFramePr>
        <p:xfrm>
          <a:off x="914400" y="4305870"/>
          <a:ext cx="7315200" cy="14935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2265207"/>
                    </a:ext>
                  </a:extLst>
                </a:gridCol>
                <a:gridCol w="1828800">
                  <a:extLst>
                    <a:ext uri="{9D8B030D-6E8A-4147-A177-3AD203B41FA5}">
                      <a16:colId xmlns:a16="http://schemas.microsoft.com/office/drawing/2014/main" val="3056311465"/>
                    </a:ext>
                  </a:extLst>
                </a:gridCol>
                <a:gridCol w="1828800">
                  <a:extLst>
                    <a:ext uri="{9D8B030D-6E8A-4147-A177-3AD203B41FA5}">
                      <a16:colId xmlns:a16="http://schemas.microsoft.com/office/drawing/2014/main" val="3363779873"/>
                    </a:ext>
                  </a:extLst>
                </a:gridCol>
                <a:gridCol w="1828800">
                  <a:extLst>
                    <a:ext uri="{9D8B030D-6E8A-4147-A177-3AD203B41FA5}">
                      <a16:colId xmlns:a16="http://schemas.microsoft.com/office/drawing/2014/main" val="756421929"/>
                    </a:ext>
                  </a:extLst>
                </a:gridCol>
              </a:tblGrid>
              <a:tr h="480060">
                <a:tc>
                  <a:txBody>
                    <a:bodyPr/>
                    <a:lstStyle/>
                    <a:p>
                      <a:r>
                        <a:rPr lang="en-US" sz="1600" dirty="0"/>
                        <a:t>0000 – 0</a:t>
                      </a:r>
                    </a:p>
                  </a:txBody>
                  <a:tcPr marL="68580" marR="68580" marT="34290" marB="34290"/>
                </a:tc>
                <a:tc>
                  <a:txBody>
                    <a:bodyPr/>
                    <a:lstStyle/>
                    <a:p>
                      <a:r>
                        <a:rPr lang="en-US" sz="1600" dirty="0"/>
                        <a:t>0100 – 4</a:t>
                      </a:r>
                    </a:p>
                  </a:txBody>
                  <a:tcPr marL="68580" marR="68580" marT="34290" marB="34290"/>
                </a:tc>
                <a:tc>
                  <a:txBody>
                    <a:bodyPr/>
                    <a:lstStyle/>
                    <a:p>
                      <a:r>
                        <a:rPr lang="en-US" sz="1600" dirty="0"/>
                        <a:t>1000 – 8</a:t>
                      </a:r>
                    </a:p>
                  </a:txBody>
                  <a:tcPr marL="68580" marR="68580" marT="34290" marB="34290"/>
                </a:tc>
                <a:tc>
                  <a:txBody>
                    <a:bodyPr/>
                    <a:lstStyle/>
                    <a:p>
                      <a:r>
                        <a:rPr lang="en-US" sz="1600" dirty="0"/>
                        <a:t>1100 – C (hex 12)</a:t>
                      </a:r>
                    </a:p>
                  </a:txBody>
                  <a:tcPr marL="68580" marR="68580" marT="34290" marB="34290"/>
                </a:tc>
                <a:extLst>
                  <a:ext uri="{0D108BD9-81ED-4DB2-BD59-A6C34878D82A}">
                    <a16:rowId xmlns:a16="http://schemas.microsoft.com/office/drawing/2014/main" val="363531049"/>
                  </a:ext>
                </a:extLst>
              </a:tr>
              <a:tr h="278130">
                <a:tc>
                  <a:txBody>
                    <a:bodyPr/>
                    <a:lstStyle/>
                    <a:p>
                      <a:r>
                        <a:rPr lang="en-US" sz="1600" dirty="0"/>
                        <a:t>0001 – 1</a:t>
                      </a:r>
                    </a:p>
                  </a:txBody>
                  <a:tcPr marL="68580" marR="68580" marT="34290" marB="34290"/>
                </a:tc>
                <a:tc>
                  <a:txBody>
                    <a:bodyPr/>
                    <a:lstStyle/>
                    <a:p>
                      <a:r>
                        <a:rPr lang="en-US" sz="1600" dirty="0"/>
                        <a:t>0101 – 5</a:t>
                      </a:r>
                    </a:p>
                  </a:txBody>
                  <a:tcPr marL="68580" marR="68580" marT="34290" marB="34290"/>
                </a:tc>
                <a:tc>
                  <a:txBody>
                    <a:bodyPr/>
                    <a:lstStyle/>
                    <a:p>
                      <a:r>
                        <a:rPr lang="en-US" sz="1600" dirty="0"/>
                        <a:t>1001 – 9</a:t>
                      </a:r>
                    </a:p>
                  </a:txBody>
                  <a:tcPr marL="68580" marR="68580" marT="34290" marB="34290"/>
                </a:tc>
                <a:tc>
                  <a:txBody>
                    <a:bodyPr/>
                    <a:lstStyle/>
                    <a:p>
                      <a:r>
                        <a:rPr lang="en-US" sz="1600" dirty="0"/>
                        <a:t>1101 – D (hex 13)</a:t>
                      </a:r>
                    </a:p>
                  </a:txBody>
                  <a:tcPr marL="68580" marR="68580" marT="34290" marB="34290"/>
                </a:tc>
                <a:extLst>
                  <a:ext uri="{0D108BD9-81ED-4DB2-BD59-A6C34878D82A}">
                    <a16:rowId xmlns:a16="http://schemas.microsoft.com/office/drawing/2014/main" val="647217079"/>
                  </a:ext>
                </a:extLst>
              </a:tr>
              <a:tr h="278130">
                <a:tc>
                  <a:txBody>
                    <a:bodyPr/>
                    <a:lstStyle/>
                    <a:p>
                      <a:r>
                        <a:rPr lang="en-US" sz="1600" dirty="0"/>
                        <a:t>0010 – 2</a:t>
                      </a:r>
                    </a:p>
                  </a:txBody>
                  <a:tcPr marL="68580" marR="68580" marT="34290" marB="34290"/>
                </a:tc>
                <a:tc>
                  <a:txBody>
                    <a:bodyPr/>
                    <a:lstStyle/>
                    <a:p>
                      <a:r>
                        <a:rPr lang="en-US" sz="1600" dirty="0"/>
                        <a:t>0110 – 6</a:t>
                      </a:r>
                    </a:p>
                  </a:txBody>
                  <a:tcPr marL="68580" marR="68580" marT="34290" marB="34290"/>
                </a:tc>
                <a:tc>
                  <a:txBody>
                    <a:bodyPr/>
                    <a:lstStyle/>
                    <a:p>
                      <a:r>
                        <a:rPr lang="en-US" sz="1600" dirty="0"/>
                        <a:t>1010 – A (hex 10)</a:t>
                      </a:r>
                    </a:p>
                  </a:txBody>
                  <a:tcPr marL="68580" marR="68580" marT="34290" marB="34290"/>
                </a:tc>
                <a:tc>
                  <a:txBody>
                    <a:bodyPr/>
                    <a:lstStyle/>
                    <a:p>
                      <a:r>
                        <a:rPr lang="en-US" sz="1600" dirty="0"/>
                        <a:t>1110 – E (hex 14)</a:t>
                      </a:r>
                    </a:p>
                  </a:txBody>
                  <a:tcPr marL="68580" marR="68580" marT="34290" marB="34290"/>
                </a:tc>
                <a:extLst>
                  <a:ext uri="{0D108BD9-81ED-4DB2-BD59-A6C34878D82A}">
                    <a16:rowId xmlns:a16="http://schemas.microsoft.com/office/drawing/2014/main" val="2238154082"/>
                  </a:ext>
                </a:extLst>
              </a:tr>
              <a:tr h="278130">
                <a:tc>
                  <a:txBody>
                    <a:bodyPr/>
                    <a:lstStyle/>
                    <a:p>
                      <a:r>
                        <a:rPr lang="en-US" sz="1600" dirty="0"/>
                        <a:t>0011 – 3</a:t>
                      </a:r>
                    </a:p>
                  </a:txBody>
                  <a:tcPr marL="68580" marR="68580" marT="34290" marB="34290"/>
                </a:tc>
                <a:tc>
                  <a:txBody>
                    <a:bodyPr/>
                    <a:lstStyle/>
                    <a:p>
                      <a:r>
                        <a:rPr lang="en-US" sz="1600" dirty="0"/>
                        <a:t>0111 - 7</a:t>
                      </a:r>
                    </a:p>
                  </a:txBody>
                  <a:tcPr marL="68580" marR="68580" marT="34290" marB="34290"/>
                </a:tc>
                <a:tc>
                  <a:txBody>
                    <a:bodyPr/>
                    <a:lstStyle/>
                    <a:p>
                      <a:r>
                        <a:rPr lang="en-US" sz="1600" dirty="0"/>
                        <a:t>1011 – B (hex 11)</a:t>
                      </a:r>
                    </a:p>
                  </a:txBody>
                  <a:tcPr marL="68580" marR="68580" marT="34290" marB="34290"/>
                </a:tc>
                <a:tc>
                  <a:txBody>
                    <a:bodyPr/>
                    <a:lstStyle/>
                    <a:p>
                      <a:r>
                        <a:rPr lang="en-US" sz="1600" dirty="0"/>
                        <a:t>1111 – F (hex 15)</a:t>
                      </a:r>
                    </a:p>
                  </a:txBody>
                  <a:tcPr marL="68580" marR="68580" marT="34290" marB="34290"/>
                </a:tc>
                <a:extLst>
                  <a:ext uri="{0D108BD9-81ED-4DB2-BD59-A6C34878D82A}">
                    <a16:rowId xmlns:a16="http://schemas.microsoft.com/office/drawing/2014/main" val="1986921818"/>
                  </a:ext>
                </a:extLst>
              </a:tr>
            </a:tbl>
          </a:graphicData>
        </a:graphic>
      </p:graphicFrame>
    </p:spTree>
    <p:extLst>
      <p:ext uri="{BB962C8B-B14F-4D97-AF65-F5344CB8AC3E}">
        <p14:creationId xmlns:p14="http://schemas.microsoft.com/office/powerpoint/2010/main" val="331485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F123-063D-40D2-BEEB-23D7780E286A}"/>
              </a:ext>
            </a:extLst>
          </p:cNvPr>
          <p:cNvSpPr>
            <a:spLocks noGrp="1"/>
          </p:cNvSpPr>
          <p:nvPr>
            <p:ph type="title"/>
          </p:nvPr>
        </p:nvSpPr>
        <p:spPr/>
        <p:txBody>
          <a:bodyPr/>
          <a:lstStyle/>
          <a:p>
            <a:r>
              <a:rPr lang="en-US" dirty="0"/>
              <a:t>Interpretation - Letters</a:t>
            </a:r>
          </a:p>
        </p:txBody>
      </p:sp>
      <p:sp>
        <p:nvSpPr>
          <p:cNvPr id="3" name="Content Placeholder 2">
            <a:extLst>
              <a:ext uri="{FF2B5EF4-FFF2-40B4-BE49-F238E27FC236}">
                <a16:creationId xmlns:a16="http://schemas.microsoft.com/office/drawing/2014/main" id="{F88A2E92-A243-4F87-88CF-601268262D83}"/>
              </a:ext>
            </a:extLst>
          </p:cNvPr>
          <p:cNvSpPr>
            <a:spLocks noGrp="1"/>
          </p:cNvSpPr>
          <p:nvPr>
            <p:ph idx="1"/>
          </p:nvPr>
        </p:nvSpPr>
        <p:spPr/>
        <p:txBody>
          <a:bodyPr/>
          <a:lstStyle/>
          <a:p>
            <a:r>
              <a:rPr lang="en-US" dirty="0"/>
              <a:t>ASCII – The original English language character mapping</a:t>
            </a:r>
          </a:p>
          <a:p>
            <a:r>
              <a:rPr lang="en-US" dirty="0"/>
              <a:t>Each letter, symbol, and control character had a code</a:t>
            </a:r>
          </a:p>
          <a:p>
            <a:r>
              <a:rPr lang="en-US" dirty="0"/>
              <a:t>‘a’ – 97 (decimal), 0x61 (hex), 0110 0001 (bin)</a:t>
            </a:r>
          </a:p>
          <a:p>
            <a:r>
              <a:rPr lang="en-US" dirty="0"/>
              <a:t>‘A’ – 65 (decimal), 0x41 (hex), 0100 0001 (bin)</a:t>
            </a:r>
          </a:p>
          <a:p>
            <a:r>
              <a:rPr lang="en-US" dirty="0"/>
              <a:t>Newline – 10 (decimal), 0x0a (hex), 0000 1010 (bin)</a:t>
            </a:r>
          </a:p>
        </p:txBody>
      </p:sp>
    </p:spTree>
    <p:extLst>
      <p:ext uri="{BB962C8B-B14F-4D97-AF65-F5344CB8AC3E}">
        <p14:creationId xmlns:p14="http://schemas.microsoft.com/office/powerpoint/2010/main" val="1715305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3538</TotalTime>
  <Words>1516</Words>
  <Application>Microsoft Office PowerPoint</Application>
  <PresentationFormat>On-screen Show (4:3)</PresentationFormat>
  <Paragraphs>357</Paragraphs>
  <Slides>43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Century Gothic</vt:lpstr>
      <vt:lpstr>Consolas</vt:lpstr>
      <vt:lpstr>Courier New</vt:lpstr>
      <vt:lpstr>Wingdings 2</vt:lpstr>
      <vt:lpstr>Quotable</vt:lpstr>
      <vt:lpstr>Intro to Computers</vt:lpstr>
      <vt:lpstr>Three Major Computer Parts</vt:lpstr>
      <vt:lpstr>First, a Word About Data</vt:lpstr>
      <vt:lpstr>Quick Binary Lesson</vt:lpstr>
      <vt:lpstr>What are These Binary Numbers?</vt:lpstr>
      <vt:lpstr>Decode This Shirt</vt:lpstr>
      <vt:lpstr>Binary Sizes</vt:lpstr>
      <vt:lpstr>Binary is Often Represented as Hex</vt:lpstr>
      <vt:lpstr>Interpretation - Letters</vt:lpstr>
      <vt:lpstr>Interpretation - Images</vt:lpstr>
      <vt:lpstr>(Side Note, Compression)</vt:lpstr>
      <vt:lpstr>Interpretation - Documents</vt:lpstr>
      <vt:lpstr>HTML Example</vt:lpstr>
      <vt:lpstr>Processors and Binary</vt:lpstr>
      <vt:lpstr>CPU Instructions</vt:lpstr>
      <vt:lpstr>Program Stored On Disk</vt:lpstr>
      <vt:lpstr>Running a Program</vt:lpstr>
      <vt:lpstr>Data Too</vt:lpstr>
      <vt:lpstr>Creating a Program</vt:lpstr>
      <vt:lpstr>Compiling</vt:lpstr>
      <vt:lpstr>C Example</vt:lpstr>
      <vt:lpstr>Interpreting</vt:lpstr>
      <vt:lpstr>Python Example</vt:lpstr>
      <vt:lpstr>Virtual Machine</vt:lpstr>
      <vt:lpstr>Java Example</vt:lpstr>
      <vt:lpstr>Why This is Useful</vt:lpstr>
      <vt:lpstr>Basic Execution </vt:lpstr>
      <vt:lpstr>EBP and ESP</vt:lpstr>
      <vt:lpstr>cdecl – default for Linux &amp; gcc </vt:lpstr>
      <vt:lpstr>GDB Walkthrough – C Code</vt:lpstr>
      <vt:lpstr>GDB Walkthrough –  Call TestFunc</vt:lpstr>
      <vt:lpstr>PowerPoint Presentation</vt:lpstr>
      <vt:lpstr>PowerPoint Presentation</vt:lpstr>
      <vt:lpstr>PowerPoint Presentation</vt:lpstr>
      <vt:lpstr>GDB Walkthrough –  TestFunc() C Code</vt:lpstr>
      <vt:lpstr>GDB Walkthrough –  TestFunc() Assembly</vt:lpstr>
      <vt:lpstr>PowerPoint Presentation</vt:lpstr>
      <vt:lpstr>PowerPoint Presentation</vt:lpstr>
      <vt:lpstr>GDB Walkthrough –  TestFunc() Exit</vt:lpstr>
      <vt:lpstr>PowerPoint Presentation</vt:lpstr>
      <vt:lpstr>GDB Walkthrough –  TestFunc() Exit, part 2</vt:lpstr>
      <vt:lpstr>GDB Walthrough – Main() after TestFunc() return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Security Design</dc:title>
  <dc:creator>Seth Nielson</dc:creator>
  <cp:lastModifiedBy>Seth Nielson</cp:lastModifiedBy>
  <cp:revision>91</cp:revision>
  <dcterms:created xsi:type="dcterms:W3CDTF">2014-01-16T20:48:15Z</dcterms:created>
  <dcterms:modified xsi:type="dcterms:W3CDTF">2023-09-11T20:13:08Z</dcterms:modified>
</cp:coreProperties>
</file>